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65" r:id="rId4"/>
    <p:sldId id="259" r:id="rId5"/>
    <p:sldId id="266" r:id="rId6"/>
    <p:sldId id="267" r:id="rId7"/>
    <p:sldId id="268" r:id="rId8"/>
    <p:sldId id="269" r:id="rId9"/>
    <p:sldId id="270" r:id="rId10"/>
    <p:sldId id="271" r:id="rId11"/>
    <p:sldId id="273" r:id="rId12"/>
    <p:sldId id="274" r:id="rId13"/>
    <p:sldId id="275" r:id="rId14"/>
    <p:sldId id="276" r:id="rId15"/>
    <p:sldId id="277" r:id="rId16"/>
    <p:sldId id="272" r:id="rId17"/>
    <p:sldId id="278" r:id="rId18"/>
    <p:sldId id="279" r:id="rId19"/>
    <p:sldId id="280" r:id="rId20"/>
    <p:sldId id="281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3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C3E798-5964-4B27-9368-0B5C616FF9DC}" type="datetimeFigureOut">
              <a:rPr lang="zh-CN" altLang="en-US" smtClean="0"/>
              <a:t>2018/4/19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A081B0-7CCE-4B36-93F5-90AFC241E9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210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A081B0-7CCE-4B36-93F5-90AFC241E9F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3261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A081B0-7CCE-4B36-93F5-90AFC241E9F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9260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A081B0-7CCE-4B36-93F5-90AFC241E9F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9468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A081B0-7CCE-4B36-93F5-90AFC241E9F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2473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A081B0-7CCE-4B36-93F5-90AFC241E9F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8304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A081B0-7CCE-4B36-93F5-90AFC241E9F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4186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A081B0-7CCE-4B36-93F5-90AFC241E9F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0242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A081B0-7CCE-4B36-93F5-90AFC241E9F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018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A081B0-7CCE-4B36-93F5-90AFC241E9F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1324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A081B0-7CCE-4B36-93F5-90AFC241E9F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2093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A081B0-7CCE-4B36-93F5-90AFC241E9F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248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A081B0-7CCE-4B36-93F5-90AFC241E9F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8782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A081B0-7CCE-4B36-93F5-90AFC241E9F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1310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A081B0-7CCE-4B36-93F5-90AFC241E9F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7621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A081B0-7CCE-4B36-93F5-90AFC241E9F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6187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A081B0-7CCE-4B36-93F5-90AFC241E9F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321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A081B0-7CCE-4B36-93F5-90AFC241E9F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8586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A081B0-7CCE-4B36-93F5-90AFC241E9F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399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B8AD8-E31B-4C75-A4BE-F054BD678E86}" type="datetimeFigureOut">
              <a:rPr lang="zh-CN" altLang="en-US" smtClean="0"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704B-C31B-42A3-B5A3-B7F1E429CB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167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B8AD8-E31B-4C75-A4BE-F054BD678E86}" type="datetimeFigureOut">
              <a:rPr lang="zh-CN" altLang="en-US" smtClean="0"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704B-C31B-42A3-B5A3-B7F1E429CB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167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B8AD8-E31B-4C75-A4BE-F054BD678E86}" type="datetimeFigureOut">
              <a:rPr lang="zh-CN" altLang="en-US" smtClean="0"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704B-C31B-42A3-B5A3-B7F1E429CB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7194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image1.png" descr="image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649"/>
            <a:ext cx="12220145" cy="690142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pasted-image.png" descr="pasted-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6054" y="6758494"/>
            <a:ext cx="12179894" cy="133180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幻灯片编号"/>
          <p:cNvSpPr>
            <a:spLocks noGrp="1"/>
          </p:cNvSpPr>
          <p:nvPr>
            <p:ph type="sldNum" sz="quarter" idx="2"/>
          </p:nvPr>
        </p:nvSpPr>
        <p:spPr>
          <a:xfrm>
            <a:off x="5892800" y="6171667"/>
            <a:ext cx="2844800" cy="364844"/>
          </a:xfrm>
          <a:prstGeom prst="rect">
            <a:avLst/>
          </a:prstGeom>
        </p:spPr>
        <p:txBody>
          <a:bodyPr lIns="87172" tIns="87172" rIns="87172" bIns="87172" anchor="ctr"/>
          <a:lstStyle>
            <a:lvl1pPr algn="r" defTabSz="872396">
              <a:defRPr sz="1100"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8163822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B8AD8-E31B-4C75-A4BE-F054BD678E86}" type="datetimeFigureOut">
              <a:rPr lang="zh-CN" altLang="en-US" smtClean="0"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704B-C31B-42A3-B5A3-B7F1E429CB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681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B8AD8-E31B-4C75-A4BE-F054BD678E86}" type="datetimeFigureOut">
              <a:rPr lang="zh-CN" altLang="en-US" smtClean="0"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704B-C31B-42A3-B5A3-B7F1E429CB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768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B8AD8-E31B-4C75-A4BE-F054BD678E86}" type="datetimeFigureOut">
              <a:rPr lang="zh-CN" altLang="en-US" smtClean="0"/>
              <a:t>2018/4/19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704B-C31B-42A3-B5A3-B7F1E429CB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089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B8AD8-E31B-4C75-A4BE-F054BD678E86}" type="datetimeFigureOut">
              <a:rPr lang="zh-CN" altLang="en-US" smtClean="0"/>
              <a:t>2018/4/19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704B-C31B-42A3-B5A3-B7F1E429CB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130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B8AD8-E31B-4C75-A4BE-F054BD678E86}" type="datetimeFigureOut">
              <a:rPr lang="zh-CN" altLang="en-US" smtClean="0"/>
              <a:t>2018/4/19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704B-C31B-42A3-B5A3-B7F1E429CB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260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B8AD8-E31B-4C75-A4BE-F054BD678E86}" type="datetimeFigureOut">
              <a:rPr lang="zh-CN" altLang="en-US" smtClean="0"/>
              <a:t>2018/4/19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704B-C31B-42A3-B5A3-B7F1E429CB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944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B8AD8-E31B-4C75-A4BE-F054BD678E86}" type="datetimeFigureOut">
              <a:rPr lang="zh-CN" altLang="en-US" smtClean="0"/>
              <a:t>2018/4/19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704B-C31B-42A3-B5A3-B7F1E429CB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070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B8AD8-E31B-4C75-A4BE-F054BD678E86}" type="datetimeFigureOut">
              <a:rPr lang="zh-CN" altLang="en-US" smtClean="0"/>
              <a:t>2018/4/19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704B-C31B-42A3-B5A3-B7F1E429CB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221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4B8AD8-E31B-4C75-A4BE-F054BD678E86}" type="datetimeFigureOut">
              <a:rPr lang="zh-CN" altLang="en-US" smtClean="0"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B704B-C31B-42A3-B5A3-B7F1E429CB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458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5.png"/><Relationship Id="rId18" Type="http://schemas.openxmlformats.org/officeDocument/2006/relationships/image" Target="../media/image20.jpeg"/><Relationship Id="rId3" Type="http://schemas.openxmlformats.org/officeDocument/2006/relationships/image" Target="../media/image3.png"/><Relationship Id="rId21" Type="http://schemas.openxmlformats.org/officeDocument/2006/relationships/image" Target="../media/image23.jpg"/><Relationship Id="rId7" Type="http://schemas.openxmlformats.org/officeDocument/2006/relationships/image" Target="../media/image11.png"/><Relationship Id="rId12" Type="http://schemas.openxmlformats.org/officeDocument/2006/relationships/image" Target="../media/image8.jpeg"/><Relationship Id="rId17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8.jpg"/><Relationship Id="rId20" Type="http://schemas.openxmlformats.org/officeDocument/2006/relationships/image" Target="../media/image22.jpg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11" Type="http://schemas.openxmlformats.org/officeDocument/2006/relationships/image" Target="../media/image14.jpg"/><Relationship Id="rId5" Type="http://schemas.openxmlformats.org/officeDocument/2006/relationships/image" Target="../media/image10.png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10" Type="http://schemas.openxmlformats.org/officeDocument/2006/relationships/image" Target="../media/image13.jpg"/><Relationship Id="rId19" Type="http://schemas.openxmlformats.org/officeDocument/2006/relationships/image" Target="../media/image21.png"/><Relationship Id="rId4" Type="http://schemas.openxmlformats.org/officeDocument/2006/relationships/image" Target="../media/image7.png"/><Relationship Id="rId9" Type="http://schemas.openxmlformats.org/officeDocument/2006/relationships/image" Target="../media/image12.jpg"/><Relationship Id="rId14" Type="http://schemas.openxmlformats.org/officeDocument/2006/relationships/image" Target="../media/image16.png"/><Relationship Id="rId22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image7.png" descr="image7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190133" y="387016"/>
            <a:ext cx="1811734" cy="2022025"/>
          </a:xfrm>
          <a:prstGeom prst="rect">
            <a:avLst/>
          </a:prstGeom>
          <a:ln w="12700">
            <a:miter lim="400000"/>
          </a:ln>
        </p:spPr>
      </p:pic>
      <p:sp>
        <p:nvSpPr>
          <p:cNvPr id="232" name="相信才能看见…"/>
          <p:cNvSpPr>
            <a:spLocks noGrp="1"/>
          </p:cNvSpPr>
          <p:nvPr>
            <p:ph type="title" idx="4294967295"/>
          </p:nvPr>
        </p:nvSpPr>
        <p:spPr>
          <a:xfrm>
            <a:off x="641579" y="3044075"/>
            <a:ext cx="10945108" cy="1551371"/>
          </a:xfrm>
          <a:prstGeom prst="rect">
            <a:avLst/>
          </a:prstGeom>
        </p:spPr>
        <p:txBody>
          <a:bodyPr vert="horz" lIns="43586" tIns="43586" rIns="43586" bIns="43586" rtlCol="0" anchor="t">
            <a:noAutofit/>
          </a:bodyPr>
          <a:lstStyle/>
          <a:p>
            <a:pPr lvl="2" algn="ctr" defTabSz="872396">
              <a:defRPr sz="12000" b="1">
                <a:latin typeface="华文中宋"/>
                <a:ea typeface="华文中宋"/>
                <a:cs typeface="华文中宋"/>
                <a:sym typeface="华文中宋"/>
              </a:defRPr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华文中宋"/>
              </a:rPr>
              <a:t>勇立时代潮头敢闯会创 扎根中国大地书写人生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华文中宋"/>
              </a:rPr>
              <a:t>华章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华文中宋"/>
              </a:rPr>
              <a:t/>
            </a:r>
            <a:b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华文中宋"/>
              </a:rPr>
            </a:b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华文中宋"/>
              </a:rPr>
              <a:t/>
            </a:r>
            <a:b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华文中宋"/>
              </a:rPr>
            </a:br>
            <a:r>
              <a:rPr sz="3200" dirty="0" smtClean="0"/>
              <a:t>— </a:t>
            </a:r>
            <a:r>
              <a:rPr lang="zh-CN" altLang="en-US" sz="3200" dirty="0" smtClean="0"/>
              <a:t>从</a:t>
            </a:r>
            <a:r>
              <a:rPr sz="3200" dirty="0" smtClean="0"/>
              <a:t>第</a:t>
            </a:r>
            <a:r>
              <a:rPr lang="zh-CN" altLang="en-US" sz="3200" dirty="0" smtClean="0"/>
              <a:t>四</a:t>
            </a:r>
            <a:r>
              <a:rPr sz="3200" dirty="0" err="1" smtClean="0"/>
              <a:t>届大赛的</a:t>
            </a:r>
            <a:r>
              <a:rPr lang="zh-CN" altLang="en-US" sz="3200" dirty="0" smtClean="0"/>
              <a:t>发文，解读高校双创新征程</a:t>
            </a:r>
            <a:endParaRPr sz="3200" dirty="0"/>
          </a:p>
        </p:txBody>
      </p:sp>
      <p:sp>
        <p:nvSpPr>
          <p:cNvPr id="233" name="线条"/>
          <p:cNvSpPr/>
          <p:nvPr/>
        </p:nvSpPr>
        <p:spPr>
          <a:xfrm>
            <a:off x="820999" y="2714225"/>
            <a:ext cx="10787560" cy="1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43586" tIns="43586" rIns="43586" bIns="43586"/>
          <a:lstStyle/>
          <a:p>
            <a:pPr defTabSz="872396">
              <a:defRPr sz="3400">
                <a:latin typeface="Calibri"/>
                <a:ea typeface="Calibri"/>
                <a:cs typeface="Calibri"/>
                <a:sym typeface="Calibri"/>
              </a:defRPr>
            </a:pPr>
            <a:endParaRPr sz="1700"/>
          </a:p>
        </p:txBody>
      </p:sp>
      <p:sp>
        <p:nvSpPr>
          <p:cNvPr id="234" name="线条"/>
          <p:cNvSpPr/>
          <p:nvPr/>
        </p:nvSpPr>
        <p:spPr>
          <a:xfrm>
            <a:off x="820999" y="4938446"/>
            <a:ext cx="10787560" cy="1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43586" tIns="43586" rIns="43586" bIns="43586"/>
          <a:lstStyle/>
          <a:p>
            <a:pPr defTabSz="872396">
              <a:defRPr sz="3400">
                <a:latin typeface="Calibri"/>
                <a:ea typeface="Calibri"/>
                <a:cs typeface="Calibri"/>
                <a:sym typeface="Calibri"/>
              </a:defRPr>
            </a:pPr>
            <a:endParaRPr sz="1700"/>
          </a:p>
        </p:txBody>
      </p:sp>
      <p:sp>
        <p:nvSpPr>
          <p:cNvPr id="235" name="全国高校创新创业投资服务联盟    蒋 楠…"/>
          <p:cNvSpPr/>
          <p:nvPr/>
        </p:nvSpPr>
        <p:spPr>
          <a:xfrm>
            <a:off x="443880" y="5679224"/>
            <a:ext cx="11332386" cy="5258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3586" tIns="43586" rIns="43586" bIns="43586">
            <a:spAutoFit/>
          </a:bodyPr>
          <a:lstStyle/>
          <a:p>
            <a:pPr algn="ctr" defTabSz="872396">
              <a:lnSpc>
                <a:spcPct val="150000"/>
              </a:lnSpc>
              <a:defRPr sz="4300" b="1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 sz="2150" dirty="0" err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全国高校创新创业投资服务联盟</a:t>
            </a:r>
            <a:r>
              <a:rPr lang="en-US" sz="215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20180318</a:t>
            </a:r>
            <a:r>
              <a:rPr sz="215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sz="215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806337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7.png" descr="image7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62492" y="304799"/>
            <a:ext cx="1301263" cy="1452303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220" y="2573215"/>
            <a:ext cx="9990240" cy="2286000"/>
          </a:xfrm>
          <a:prstGeom prst="rect">
            <a:avLst/>
          </a:prstGeom>
        </p:spPr>
      </p:pic>
      <p:sp>
        <p:nvSpPr>
          <p:cNvPr id="4" name="Shape 178"/>
          <p:cNvSpPr txBox="1">
            <a:spLocks/>
          </p:cNvSpPr>
          <p:nvPr/>
        </p:nvSpPr>
        <p:spPr>
          <a:xfrm>
            <a:off x="310555" y="304799"/>
            <a:ext cx="8915507" cy="541860"/>
          </a:xfrm>
          <a:prstGeom prst="rect">
            <a:avLst/>
          </a:prstGeom>
        </p:spPr>
        <p:txBody>
          <a:bodyPr lIns="91440" tIns="45720" rIns="91440" bIns="45720">
            <a:noAutofit/>
          </a:bodyPr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1" i="0" u="none" strike="noStrike" cap="none" spc="0" baseline="0">
                <a:ln>
                  <a:noFill/>
                </a:ln>
                <a:solidFill>
                  <a:schemeClr val="accent4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228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hangingPunct="1"/>
            <a:r>
              <a:rPr lang="zh-CN" altLang="en-US" sz="32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目的与任务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：明确了双创工作的导向，凸显了价值观教育的在双创教育中的重要性，明确了双创教育改革的普适性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278181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7.png" descr="image7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62492" y="304799"/>
            <a:ext cx="1301263" cy="1452303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178"/>
          <p:cNvSpPr txBox="1">
            <a:spLocks/>
          </p:cNvSpPr>
          <p:nvPr/>
        </p:nvSpPr>
        <p:spPr>
          <a:xfrm>
            <a:off x="310555" y="304799"/>
            <a:ext cx="8915507" cy="541860"/>
          </a:xfrm>
          <a:prstGeom prst="rect">
            <a:avLst/>
          </a:prstGeom>
        </p:spPr>
        <p:txBody>
          <a:bodyPr lIns="91440" tIns="45720" rIns="91440" bIns="45720">
            <a:noAutofit/>
          </a:bodyPr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1" i="0" u="none" strike="noStrike" cap="none" spc="0" baseline="0">
                <a:ln>
                  <a:noFill/>
                </a:ln>
                <a:solidFill>
                  <a:schemeClr val="accent4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228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hangingPunct="1"/>
            <a:r>
              <a:rPr lang="zh-CN" altLang="en-US" sz="32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目的与任务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：明确了双创工作的导向，凸显了价值观教育的在双创教育中的重要性，明确了双创教育改革的普适性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508" y="1824027"/>
            <a:ext cx="9218938" cy="463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13631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7.png" descr="image7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62492" y="304799"/>
            <a:ext cx="1301263" cy="1452303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178"/>
          <p:cNvSpPr txBox="1">
            <a:spLocks/>
          </p:cNvSpPr>
          <p:nvPr/>
        </p:nvSpPr>
        <p:spPr>
          <a:xfrm>
            <a:off x="310555" y="304799"/>
            <a:ext cx="8915507" cy="541860"/>
          </a:xfrm>
          <a:prstGeom prst="rect">
            <a:avLst/>
          </a:prstGeom>
        </p:spPr>
        <p:txBody>
          <a:bodyPr lIns="91440" tIns="45720" rIns="91440" bIns="45720">
            <a:noAutofit/>
          </a:bodyPr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1" i="0" u="none" strike="noStrike" cap="none" spc="0" baseline="0">
                <a:ln>
                  <a:noFill/>
                </a:ln>
                <a:solidFill>
                  <a:schemeClr val="accent4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228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hangingPunct="1"/>
            <a:r>
              <a:rPr lang="zh-CN" altLang="en-US" sz="32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总体安排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：“</a:t>
            </a: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1+5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”，强调了与国家战略的结合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44" y="1177602"/>
            <a:ext cx="6235187" cy="524078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36313" y="2074985"/>
            <a:ext cx="39605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青年红色筑梦之旅”活动。</a:t>
            </a:r>
          </a:p>
        </p:txBody>
      </p:sp>
      <p:sp>
        <p:nvSpPr>
          <p:cNvPr id="6" name="矩形 5"/>
          <p:cNvSpPr/>
          <p:nvPr/>
        </p:nvSpPr>
        <p:spPr>
          <a:xfrm>
            <a:off x="6622375" y="2863334"/>
            <a:ext cx="45183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i="0" dirty="0" smtClean="0">
                <a:solidFill>
                  <a:srgbClr val="4B4B4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2.“21</a:t>
            </a:r>
            <a:r>
              <a:rPr lang="zh-CN" altLang="en-US" sz="2000" b="1" i="0" dirty="0" smtClean="0">
                <a:solidFill>
                  <a:srgbClr val="4B4B4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世纪海上丝绸之路”系列活动。</a:t>
            </a:r>
            <a:endParaRPr lang="zh-CN" altLang="en-US" sz="2000" b="1" dirty="0"/>
          </a:p>
        </p:txBody>
      </p:sp>
      <p:sp>
        <p:nvSpPr>
          <p:cNvPr id="8" name="矩形 7"/>
          <p:cNvSpPr/>
          <p:nvPr/>
        </p:nvSpPr>
        <p:spPr>
          <a:xfrm>
            <a:off x="6616516" y="3607656"/>
            <a:ext cx="57558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i="0" dirty="0" smtClean="0">
                <a:solidFill>
                  <a:srgbClr val="4B4B4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3.“</a:t>
            </a:r>
            <a:r>
              <a:rPr lang="zh-CN" altLang="en-US" sz="2000" b="1" i="0" dirty="0" smtClean="0">
                <a:solidFill>
                  <a:srgbClr val="4B4B4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大学生创客秀”（大学生创新创业成果展）。</a:t>
            </a:r>
            <a:endParaRPr lang="zh-CN" altLang="en-US" sz="2000" b="1" dirty="0"/>
          </a:p>
        </p:txBody>
      </p:sp>
      <p:sp>
        <p:nvSpPr>
          <p:cNvPr id="9" name="矩形 8"/>
          <p:cNvSpPr/>
          <p:nvPr/>
        </p:nvSpPr>
        <p:spPr>
          <a:xfrm>
            <a:off x="6645817" y="4351978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000" b="1" i="0" dirty="0" smtClean="0">
                <a:solidFill>
                  <a:srgbClr val="4B4B4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b="1" i="0" dirty="0" smtClean="0">
                <a:solidFill>
                  <a:srgbClr val="4B4B4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改革开放</a:t>
            </a:r>
            <a:r>
              <a:rPr lang="en-US" altLang="zh-CN" sz="2000" b="1" i="0" dirty="0" smtClean="0">
                <a:solidFill>
                  <a:srgbClr val="4B4B4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2000" b="1" i="0" dirty="0" smtClean="0">
                <a:solidFill>
                  <a:srgbClr val="4B4B4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年优秀企业家对话大学生创业者</a:t>
            </a:r>
            <a:endParaRPr lang="en-US" altLang="zh-CN" sz="2000" b="1" i="0" dirty="0" smtClean="0">
              <a:solidFill>
                <a:srgbClr val="4B4B4B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i="0" dirty="0" smtClean="0">
                <a:solidFill>
                  <a:srgbClr val="4B4B4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（“互联网</a:t>
            </a:r>
            <a:r>
              <a:rPr lang="en-US" altLang="zh-CN" sz="2000" b="1" i="0" dirty="0" smtClean="0">
                <a:solidFill>
                  <a:srgbClr val="4B4B4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+”</a:t>
            </a:r>
            <a:r>
              <a:rPr lang="zh-CN" altLang="en-US" sz="2000" b="1" i="0" dirty="0" smtClean="0">
                <a:solidFill>
                  <a:srgbClr val="4B4B4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产学合作协同育人报告会）。</a:t>
            </a:r>
            <a:endParaRPr lang="zh-CN" altLang="en-US" sz="2000" b="1" dirty="0"/>
          </a:p>
        </p:txBody>
      </p:sp>
      <p:sp>
        <p:nvSpPr>
          <p:cNvPr id="10" name="矩形 9"/>
          <p:cNvSpPr/>
          <p:nvPr/>
        </p:nvSpPr>
        <p:spPr>
          <a:xfrm>
            <a:off x="6704431" y="5329312"/>
            <a:ext cx="32191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i="0" dirty="0" smtClean="0">
                <a:solidFill>
                  <a:srgbClr val="4B4B4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b="1" i="0" dirty="0" smtClean="0">
                <a:solidFill>
                  <a:srgbClr val="4B4B4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大赛优秀项目对接巡展。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74853715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7.png" descr="image7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62492" y="304799"/>
            <a:ext cx="1301263" cy="1452303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178"/>
          <p:cNvSpPr txBox="1">
            <a:spLocks/>
          </p:cNvSpPr>
          <p:nvPr/>
        </p:nvSpPr>
        <p:spPr>
          <a:xfrm>
            <a:off x="310555" y="304799"/>
            <a:ext cx="8915507" cy="541860"/>
          </a:xfrm>
          <a:prstGeom prst="rect">
            <a:avLst/>
          </a:prstGeom>
        </p:spPr>
        <p:txBody>
          <a:bodyPr lIns="91440" tIns="45720" rIns="91440" bIns="45720">
            <a:noAutofit/>
          </a:bodyPr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1" i="0" u="none" strike="noStrike" cap="none" spc="0" baseline="0">
                <a:ln>
                  <a:noFill/>
                </a:ln>
                <a:solidFill>
                  <a:schemeClr val="accent4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228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hangingPunct="1"/>
            <a:r>
              <a:rPr lang="zh-CN" altLang="en-US" sz="32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组织机构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：新增</a:t>
            </a: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个联合主办部委，进一步明晰了领导责任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06" y="1628149"/>
            <a:ext cx="9427755" cy="272887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88" y="4620537"/>
            <a:ext cx="9380070" cy="148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83101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7.png" descr="image7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62492" y="304799"/>
            <a:ext cx="1301263" cy="1452303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178"/>
          <p:cNvSpPr txBox="1">
            <a:spLocks/>
          </p:cNvSpPr>
          <p:nvPr/>
        </p:nvSpPr>
        <p:spPr>
          <a:xfrm>
            <a:off x="310555" y="304799"/>
            <a:ext cx="8915507" cy="541860"/>
          </a:xfrm>
          <a:prstGeom prst="rect">
            <a:avLst/>
          </a:prstGeom>
        </p:spPr>
        <p:txBody>
          <a:bodyPr lIns="91440" tIns="45720" rIns="91440" bIns="45720">
            <a:noAutofit/>
          </a:bodyPr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1" i="0" u="none" strike="noStrike" cap="none" spc="0" baseline="0">
                <a:ln>
                  <a:noFill/>
                </a:ln>
                <a:solidFill>
                  <a:schemeClr val="accent4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228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hangingPunct="1"/>
            <a:r>
              <a:rPr lang="zh-CN" altLang="en-US" sz="32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参赛项目要求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：更贴近社会实际的赛道设置，明文约定了各类创新项目均可参加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105" y="1489436"/>
            <a:ext cx="7840926" cy="11339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105" y="2623397"/>
            <a:ext cx="7571295" cy="12256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105" y="3772876"/>
            <a:ext cx="8034357" cy="242024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82105" y="2623397"/>
            <a:ext cx="7987464" cy="108695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38957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7.png" descr="image7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62492" y="304799"/>
            <a:ext cx="1301263" cy="1452303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178"/>
          <p:cNvSpPr txBox="1">
            <a:spLocks/>
          </p:cNvSpPr>
          <p:nvPr/>
        </p:nvSpPr>
        <p:spPr>
          <a:xfrm>
            <a:off x="310555" y="304799"/>
            <a:ext cx="8915507" cy="541860"/>
          </a:xfrm>
          <a:prstGeom prst="rect">
            <a:avLst/>
          </a:prstGeom>
        </p:spPr>
        <p:txBody>
          <a:bodyPr lIns="91440" tIns="45720" rIns="91440" bIns="45720">
            <a:noAutofit/>
          </a:bodyPr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1" i="0" u="none" strike="noStrike" cap="none" spc="0" baseline="0">
                <a:ln>
                  <a:noFill/>
                </a:ln>
                <a:solidFill>
                  <a:schemeClr val="accent4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228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hangingPunct="1"/>
            <a:r>
              <a:rPr lang="zh-CN" altLang="en-US" sz="32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参赛对象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：对科技成果转化，从鼓励、支持到要求，务求借助双创，将高校科技释放落到实处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836" y="2733305"/>
            <a:ext cx="9079945" cy="1909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65675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7.png" descr="image7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62492" y="304799"/>
            <a:ext cx="1301263" cy="1452303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723" y="1757102"/>
            <a:ext cx="9025508" cy="3809722"/>
          </a:xfrm>
          <a:prstGeom prst="rect">
            <a:avLst/>
          </a:prstGeom>
        </p:spPr>
      </p:pic>
      <p:sp>
        <p:nvSpPr>
          <p:cNvPr id="4" name="Shape 178"/>
          <p:cNvSpPr txBox="1">
            <a:spLocks/>
          </p:cNvSpPr>
          <p:nvPr/>
        </p:nvSpPr>
        <p:spPr>
          <a:xfrm>
            <a:off x="310555" y="304799"/>
            <a:ext cx="8915507" cy="541860"/>
          </a:xfrm>
          <a:prstGeom prst="rect">
            <a:avLst/>
          </a:prstGeom>
        </p:spPr>
        <p:txBody>
          <a:bodyPr lIns="91440" tIns="45720" rIns="91440" bIns="45720">
            <a:noAutofit/>
          </a:bodyPr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1" i="0" u="none" strike="noStrike" cap="none" spc="0" baseline="0">
                <a:ln>
                  <a:noFill/>
                </a:ln>
                <a:solidFill>
                  <a:schemeClr val="accent4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228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hangingPunct="1"/>
            <a:r>
              <a:rPr lang="zh-CN" altLang="en-US" sz="32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青年红色筑梦之旅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年萌芽，</a:t>
            </a: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年广泛推动，</a:t>
            </a: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年平台化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39560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7.png" descr="image7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62492" y="304799"/>
            <a:ext cx="1301263" cy="1452303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178"/>
          <p:cNvSpPr txBox="1">
            <a:spLocks/>
          </p:cNvSpPr>
          <p:nvPr/>
        </p:nvSpPr>
        <p:spPr>
          <a:xfrm>
            <a:off x="310555" y="304799"/>
            <a:ext cx="8915507" cy="541860"/>
          </a:xfrm>
          <a:prstGeom prst="rect">
            <a:avLst/>
          </a:prstGeom>
        </p:spPr>
        <p:txBody>
          <a:bodyPr lIns="91440" tIns="45720" rIns="91440" bIns="45720">
            <a:noAutofit/>
          </a:bodyPr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1" i="0" u="none" strike="noStrike" cap="none" spc="0" baseline="0">
                <a:ln>
                  <a:noFill/>
                </a:ln>
                <a:solidFill>
                  <a:schemeClr val="accent4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228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hangingPunct="1"/>
            <a:r>
              <a:rPr lang="zh-CN" altLang="en-US" sz="32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国际赛道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：正式进入大赛行文，成为正式组织环节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21" y="1903528"/>
            <a:ext cx="9797031" cy="2866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72528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7.png" descr="image7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62492" y="304799"/>
            <a:ext cx="1301263" cy="1452303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178"/>
          <p:cNvSpPr txBox="1">
            <a:spLocks/>
          </p:cNvSpPr>
          <p:nvPr/>
        </p:nvSpPr>
        <p:spPr>
          <a:xfrm>
            <a:off x="310555" y="304799"/>
            <a:ext cx="8915507" cy="541860"/>
          </a:xfrm>
          <a:prstGeom prst="rect">
            <a:avLst/>
          </a:prstGeom>
        </p:spPr>
        <p:txBody>
          <a:bodyPr lIns="91440" tIns="45720" rIns="91440" bIns="45720">
            <a:noAutofit/>
          </a:bodyPr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1" i="0" u="none" strike="noStrike" cap="none" spc="0" baseline="0">
                <a:ln>
                  <a:noFill/>
                </a:ln>
                <a:solidFill>
                  <a:schemeClr val="accent4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228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hangingPunct="1"/>
            <a:r>
              <a:rPr lang="zh-CN" altLang="en-US" sz="32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赛制及奖项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：机会更多，组织工作机遇与挑战并存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63" y="1956395"/>
            <a:ext cx="8751114" cy="321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1916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7.png" descr="image7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62492" y="304799"/>
            <a:ext cx="1301263" cy="1452303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076" y="1030950"/>
            <a:ext cx="7503156" cy="5619216"/>
          </a:xfrm>
          <a:prstGeom prst="rect">
            <a:avLst/>
          </a:prstGeom>
        </p:spPr>
      </p:pic>
      <p:sp>
        <p:nvSpPr>
          <p:cNvPr id="6" name="Shape 178"/>
          <p:cNvSpPr txBox="1">
            <a:spLocks/>
          </p:cNvSpPr>
          <p:nvPr/>
        </p:nvSpPr>
        <p:spPr>
          <a:xfrm>
            <a:off x="357447" y="369276"/>
            <a:ext cx="8915507" cy="541860"/>
          </a:xfrm>
          <a:prstGeom prst="rect">
            <a:avLst/>
          </a:prstGeom>
        </p:spPr>
        <p:txBody>
          <a:bodyPr lIns="91440" tIns="45720" rIns="91440" bIns="45720">
            <a:noAutofit/>
          </a:bodyPr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1" i="0" u="none" strike="noStrike" cap="none" spc="0" baseline="0">
                <a:ln>
                  <a:noFill/>
                </a:ln>
                <a:solidFill>
                  <a:schemeClr val="accent4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228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hangingPunct="1"/>
            <a:r>
              <a:rPr lang="zh-CN" altLang="en-US" sz="32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赛制及奖项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：机会更多，组织工作机遇与挑战并存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901687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image7.png" descr="image7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562492" y="304799"/>
            <a:ext cx="1301263" cy="1452303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Shape 177"/>
          <p:cNvSpPr txBox="1">
            <a:spLocks/>
          </p:cNvSpPr>
          <p:nvPr/>
        </p:nvSpPr>
        <p:spPr>
          <a:xfrm>
            <a:off x="281525" y="359582"/>
            <a:ext cx="11579340" cy="507831"/>
          </a:xfrm>
          <a:prstGeom prst="rect">
            <a:avLst/>
          </a:prstGeom>
        </p:spPr>
        <p:txBody>
          <a:bodyPr lIns="91440" tIns="45720" rIns="91440" bIns="4572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8000" b="1" kern="1200">
                <a:solidFill>
                  <a:schemeClr val="tx1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大学生</a:t>
            </a:r>
            <a:r>
              <a: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</a:rPr>
              <a:t>创新</a:t>
            </a:r>
            <a:r>
              <a:rPr lang="zh-CN" altLang="en-US" sz="30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创业与双创教育近年来重视程度日渐提升</a:t>
            </a:r>
            <a:endParaRPr lang="zh-CN" altLang="en-US" sz="3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07032" y="946538"/>
            <a:ext cx="9615513" cy="3455480"/>
          </a:xfrm>
          <a:prstGeom prst="roundRect">
            <a:avLst>
              <a:gd name="adj" fmla="val 7677"/>
            </a:avLst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286957" y="1087566"/>
            <a:ext cx="3296520" cy="141531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 rtlCol="0">
            <a:no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给参加中国“互联网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”大创赛红色之旅的同学回信中说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得知全国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大学生参加本届大赛，其中上百支大学生创新创业团队参加了走进延安、服务革命老区的“青年红色筑梦之旅”活动，希望你们扎根中国大地了解国情民情，在创新创业中增长智慧才干，在艰苦奋斗中锤炼意志品质。把激昂的青春融入伟大的中国梦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06217" y="1114042"/>
            <a:ext cx="3357713" cy="143497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 rtlCol="0">
            <a:no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大报告中，在谈到创新型国家时，他又说到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latin typeface="微软雅黑"/>
                <a:ea typeface="微软雅黑"/>
                <a:cs typeface="微软雅黑"/>
              </a:rPr>
              <a:t>加快建设创新型国家，强化基础研究、加强国家创新体系建设、强化战略科技力量、深化科技体制改革，建立以企业为主体、市场为导向、产学研深度融合的技术创新体系，促进科技成果转化，培养造就一批具有国际水平的青年科技人才和高水平创新团队</a:t>
            </a:r>
            <a:endParaRPr lang="en-US" altLang="zh-CN" dirty="0">
              <a:latin typeface="微软雅黑"/>
              <a:ea typeface="微软雅黑"/>
              <a:cs typeface="微软雅黑"/>
            </a:endParaRPr>
          </a:p>
          <a:p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70" r="20684"/>
          <a:stretch/>
        </p:blipFill>
        <p:spPr>
          <a:xfrm>
            <a:off x="821698" y="1160938"/>
            <a:ext cx="2311911" cy="2965938"/>
          </a:xfrm>
          <a:prstGeom prst="rect">
            <a:avLst/>
          </a:prstGeom>
        </p:spPr>
      </p:pic>
      <p:pic>
        <p:nvPicPr>
          <p:cNvPr id="13" name="图片 12" descr="5.pic_hd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479" y="4543046"/>
            <a:ext cx="5858245" cy="2071290"/>
          </a:xfrm>
          <a:prstGeom prst="rect">
            <a:avLst/>
          </a:prstGeom>
        </p:spPr>
      </p:pic>
      <p:pic>
        <p:nvPicPr>
          <p:cNvPr id="14" name="图片 13" descr="12.pic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42"/>
          <a:stretch/>
        </p:blipFill>
        <p:spPr>
          <a:xfrm>
            <a:off x="8406858" y="4543046"/>
            <a:ext cx="2911773" cy="2043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4073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7.png" descr="image7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62492" y="304799"/>
            <a:ext cx="1301263" cy="1452303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hape 178"/>
          <p:cNvSpPr txBox="1">
            <a:spLocks/>
          </p:cNvSpPr>
          <p:nvPr/>
        </p:nvSpPr>
        <p:spPr>
          <a:xfrm>
            <a:off x="2444154" y="3182814"/>
            <a:ext cx="7919045" cy="541860"/>
          </a:xfrm>
          <a:prstGeom prst="rect">
            <a:avLst/>
          </a:prstGeom>
        </p:spPr>
        <p:txBody>
          <a:bodyPr lIns="91440" tIns="45720" rIns="91440" bIns="45720">
            <a:noAutofit/>
          </a:bodyPr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1" i="0" u="none" strike="noStrike" cap="none" spc="0" baseline="0">
                <a:ln>
                  <a:noFill/>
                </a:ln>
                <a:solidFill>
                  <a:schemeClr val="accent4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228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hangingPunct="1"/>
            <a:r>
              <a:rPr lang="zh-CN" altLang="en-US" sz="32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谢谢大家聆听，继续努力，一路一起！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39123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image7.png" descr="image7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62492" y="304799"/>
            <a:ext cx="1301263" cy="1452303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圆角矩形 3"/>
          <p:cNvSpPr/>
          <p:nvPr/>
        </p:nvSpPr>
        <p:spPr>
          <a:xfrm>
            <a:off x="8313720" y="2350234"/>
            <a:ext cx="3151279" cy="3710499"/>
          </a:xfrm>
          <a:prstGeom prst="roundRect">
            <a:avLst/>
          </a:prstGeom>
          <a:noFill/>
          <a:ln w="57150">
            <a:solidFill>
              <a:schemeClr val="bg1">
                <a:lumMod val="9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4210099" y="2350235"/>
            <a:ext cx="3151279" cy="3710499"/>
          </a:xfrm>
          <a:prstGeom prst="roundRect">
            <a:avLst/>
          </a:prstGeom>
          <a:noFill/>
          <a:ln w="57150">
            <a:solidFill>
              <a:schemeClr val="bg1">
                <a:lumMod val="9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778373" y="2350235"/>
            <a:ext cx="3151279" cy="3710499"/>
          </a:xfrm>
          <a:prstGeom prst="roundRect">
            <a:avLst/>
          </a:prstGeom>
          <a:noFill/>
          <a:ln w="57150">
            <a:solidFill>
              <a:schemeClr val="bg1">
                <a:lumMod val="9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6154" y="1022957"/>
            <a:ext cx="880259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“大学”自千余年前诞生之日起，便承担起了社会智慧中心和社会文明发展引领的职责</a:t>
            </a:r>
            <a:r>
              <a:rPr lang="zh-CN" altLang="en-US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，在今天的国际竞争环境和民族复兴命题下，它是使命，是衡量办学高度和院校愿景的标杆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54320" y="2219862"/>
            <a:ext cx="724618" cy="724618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1</a:t>
            </a:r>
            <a:endParaRPr lang="zh-CN" altLang="en-US" sz="3600" dirty="0"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06546" y="4034459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创新意识和方法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333331" y="2190649"/>
            <a:ext cx="724618" cy="724618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</a:t>
            </a:r>
            <a:endParaRPr lang="zh-CN" altLang="en-US" sz="3600" dirty="0"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137581" y="2208358"/>
            <a:ext cx="724618" cy="724618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600" dirty="0"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3" name="下箭头 12"/>
          <p:cNvSpPr/>
          <p:nvPr/>
        </p:nvSpPr>
        <p:spPr>
          <a:xfrm rot="16200000">
            <a:off x="7353080" y="1877841"/>
            <a:ext cx="310551" cy="1360105"/>
          </a:xfrm>
          <a:prstGeom prst="downArrow">
            <a:avLst>
              <a:gd name="adj1" fmla="val 50000"/>
              <a:gd name="adj2" fmla="val 98148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107590" y="451942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契约精神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07590" y="497307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责任感和实践能力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07590" y="547263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价值创造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07480" y="2662286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人才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669415" y="2645426"/>
            <a:ext cx="11072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科技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426627" y="262131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产业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321784" y="3555954"/>
            <a:ext cx="29546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沉寂科研成果向应用</a:t>
            </a:r>
            <a:endParaRPr lang="en-US" altLang="zh-CN" sz="24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转化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378706" y="3522811"/>
            <a:ext cx="326243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两者中最优秀的部分结</a:t>
            </a:r>
            <a:endParaRPr lang="en-US" altLang="zh-CN" sz="24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合，将催生一批伟大企</a:t>
            </a:r>
            <a:endParaRPr lang="en-US" altLang="zh-CN" sz="24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业，形成未来中国产业</a:t>
            </a:r>
            <a:endParaRPr lang="en-US" altLang="zh-CN" sz="24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增长的主力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十字形 21"/>
          <p:cNvSpPr/>
          <p:nvPr/>
        </p:nvSpPr>
        <p:spPr>
          <a:xfrm>
            <a:off x="2668017" y="2208358"/>
            <a:ext cx="1080654" cy="991115"/>
          </a:xfrm>
          <a:prstGeom prst="plus">
            <a:avLst>
              <a:gd name="adj" fmla="val 42375"/>
            </a:avLst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094202" y="3565154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认知能力和格局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330517" y="4359165"/>
            <a:ext cx="29546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逐步形成面向发展需</a:t>
            </a:r>
            <a:endParaRPr lang="en-US" altLang="zh-CN" sz="24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求的创新体系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Shape 177"/>
          <p:cNvSpPr txBox="1">
            <a:spLocks/>
          </p:cNvSpPr>
          <p:nvPr/>
        </p:nvSpPr>
        <p:spPr>
          <a:xfrm>
            <a:off x="281525" y="359582"/>
            <a:ext cx="11579340" cy="507831"/>
          </a:xfrm>
          <a:prstGeom prst="rect">
            <a:avLst/>
          </a:prstGeom>
        </p:spPr>
        <p:txBody>
          <a:bodyPr lIns="91440" tIns="45720" rIns="91440" bIns="4572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8000" b="1" kern="1200">
                <a:solidFill>
                  <a:schemeClr val="tx1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“民族复兴”及创新型国家战略的供给侧改革的重要组成部分</a:t>
            </a:r>
            <a:endParaRPr lang="zh-CN" altLang="en-US" sz="3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05162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image7.png" descr="image7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62492" y="304799"/>
            <a:ext cx="1301263" cy="1452303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文本框 10"/>
          <p:cNvSpPr txBox="1"/>
          <p:nvPr/>
        </p:nvSpPr>
        <p:spPr>
          <a:xfrm>
            <a:off x="1280911" y="2671204"/>
            <a:ext cx="9856012" cy="126188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中国“互联网</a:t>
            </a:r>
            <a:r>
              <a:rPr lang="en-US" altLang="zh-CN" sz="4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4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”大学生创新创业大赛</a:t>
            </a:r>
            <a:endParaRPr lang="en-US" altLang="zh-CN" sz="44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是高等教育领域内双创的标杆工程和窗口工程</a:t>
            </a:r>
          </a:p>
        </p:txBody>
      </p:sp>
    </p:spTree>
    <p:extLst>
      <p:ext uri="{BB962C8B-B14F-4D97-AF65-F5344CB8AC3E}">
        <p14:creationId xmlns:p14="http://schemas.microsoft.com/office/powerpoint/2010/main" val="96008377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image7.png" descr="image7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62492" y="304799"/>
            <a:ext cx="1301263" cy="1452303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178"/>
          <p:cNvSpPr txBox="1">
            <a:spLocks/>
          </p:cNvSpPr>
          <p:nvPr/>
        </p:nvSpPr>
        <p:spPr>
          <a:xfrm>
            <a:off x="568899" y="337596"/>
            <a:ext cx="4011945" cy="852296"/>
          </a:xfrm>
          <a:prstGeom prst="rect">
            <a:avLst/>
          </a:prstGeom>
        </p:spPr>
        <p:txBody>
          <a:bodyPr lIns="91440" tIns="45720" rIns="91440" bIns="45720">
            <a:noAutofit/>
          </a:bodyPr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1" i="0" u="none" strike="noStrike" cap="none" spc="0" baseline="0">
                <a:ln>
                  <a:noFill/>
                </a:ln>
                <a:solidFill>
                  <a:schemeClr val="accent4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228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hangingPunct="1"/>
            <a:r>
              <a:rPr lang="zh-CN" altLang="en-US" sz="32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标杆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：“互联网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“三年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，有效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地驱动了创新创业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教育融入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新的人才培养体系</a:t>
            </a:r>
          </a:p>
        </p:txBody>
      </p:sp>
      <p:sp>
        <p:nvSpPr>
          <p:cNvPr id="5" name="矩形 4"/>
          <p:cNvSpPr/>
          <p:nvPr/>
        </p:nvSpPr>
        <p:spPr>
          <a:xfrm>
            <a:off x="568900" y="2842594"/>
            <a:ext cx="4011945" cy="2585323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-</a:t>
            </a:r>
            <a:r>
              <a:rPr lang="zh-CN" altLang="zh-CN" sz="2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青年学子价值观、高校办学观念悄然改变</a:t>
            </a:r>
            <a:endParaRPr lang="zh-CN" altLang="zh-CN" sz="20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（</a:t>
            </a:r>
            <a:r>
              <a:rPr lang="zh-CN" altLang="en-US" sz="160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青年</a:t>
            </a:r>
            <a:r>
              <a:rPr lang="zh-CN" altLang="zh-CN" sz="160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偶像调查、浙江大学校庆发布校友企业市值白皮书、华科校庆为武汉吸引校友投资</a:t>
            </a:r>
            <a:r>
              <a:rPr lang="en-US" altLang="zh-CN" sz="2000" b="1" dirty="0">
                <a:solidFill>
                  <a:schemeClr val="accent2"/>
                </a:solidFill>
                <a:latin typeface="Baskerville Old Face" panose="02020602080505020303" pitchFamily="18" charset="0"/>
                <a:ea typeface="微软雅黑" panose="020B0503020204020204" pitchFamily="34" charset="-122"/>
                <a:cs typeface="宋体" panose="02010600030101010101" pitchFamily="2" charset="-122"/>
              </a:rPr>
              <a:t>989</a:t>
            </a:r>
            <a:r>
              <a:rPr lang="zh-CN" altLang="zh-CN" sz="160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亿，从单纯育人到推动社会进步）</a:t>
            </a:r>
            <a:endParaRPr lang="zh-CN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88170" y="1443698"/>
            <a:ext cx="6734908" cy="5078313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-</a:t>
            </a: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创新创业教育体系迅速成长</a:t>
            </a:r>
            <a:endParaRPr lang="en-US" altLang="zh-CN" sz="2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教育部组织修订了</a:t>
            </a:r>
            <a:r>
              <a:rPr lang="en-US" altLang="zh-CN" sz="2000" b="1" dirty="0">
                <a:solidFill>
                  <a:schemeClr val="accent2"/>
                </a:solidFill>
                <a:latin typeface="Baskerville Old Face" panose="02020602080505020303" pitchFamily="18" charset="0"/>
                <a:ea typeface="微软雅黑" panose="020B0503020204020204" pitchFamily="34" charset="-122"/>
              </a:rPr>
              <a:t>92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个本科专业类教学质量国家标准，明确创新创业教育目标要求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修订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《普通高等学校学生管理规定》，允许学生休学创新创业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推动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全国高校开设创新创业相关课程</a:t>
            </a:r>
            <a:r>
              <a:rPr lang="en-US" altLang="zh-CN" sz="2000" b="1" dirty="0">
                <a:solidFill>
                  <a:schemeClr val="accent2"/>
                </a:solidFill>
                <a:latin typeface="Baskerville Old Face" panose="02020602080505020303" pitchFamily="18" charset="0"/>
                <a:ea typeface="微软雅黑" panose="020B0503020204020204" pitchFamily="34" charset="-122"/>
              </a:rPr>
              <a:t>23000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余门，在线开放课程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65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门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建设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en-US" altLang="zh-CN" sz="2000" b="1" dirty="0">
                <a:solidFill>
                  <a:schemeClr val="accent2"/>
                </a:solidFill>
                <a:latin typeface="Baskerville Old Face" panose="02020602080505020303" pitchFamily="18" charset="0"/>
                <a:ea typeface="微软雅黑" panose="020B0503020204020204" pitchFamily="34" charset="-122"/>
              </a:rPr>
              <a:t>19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个国家级双创示范基地、</a:t>
            </a:r>
            <a:r>
              <a:rPr lang="en-US" altLang="zh-CN" sz="2000" b="1" dirty="0">
                <a:solidFill>
                  <a:schemeClr val="accent2"/>
                </a:solidFill>
                <a:latin typeface="Baskerville Old Face" panose="02020602080505020303" pitchFamily="18" charset="0"/>
                <a:ea typeface="微软雅黑" panose="020B0503020204020204" pitchFamily="34" charset="-122"/>
              </a:rPr>
              <a:t>200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个全国创新创业教育改革示范高校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组建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了万名优秀创新创业导师人才库，全国高校创新创业教育专职教师超过</a:t>
            </a:r>
            <a:r>
              <a:rPr lang="en-US" altLang="zh-CN" sz="2000" b="1" dirty="0">
                <a:solidFill>
                  <a:schemeClr val="accent2"/>
                </a:solidFill>
                <a:latin typeface="Baskerville Old Face" panose="02020602080505020303" pitchFamily="18" charset="0"/>
                <a:ea typeface="微软雅黑" panose="020B0503020204020204" pitchFamily="34" charset="-122"/>
              </a:rPr>
              <a:t>2.6</a:t>
            </a:r>
            <a:r>
              <a:rPr lang="zh-CN" altLang="zh-CN" sz="1600" b="1" dirty="0">
                <a:solidFill>
                  <a:schemeClr val="accent2"/>
                </a:solidFill>
                <a:latin typeface="Baskerville Old Face" panose="02020602080505020303" pitchFamily="18" charset="0"/>
                <a:ea typeface="微软雅黑" panose="020B0503020204020204" pitchFamily="34" charset="-122"/>
              </a:rPr>
              <a:t>万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建设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了一大批国家大学生校外实践基地和众创空间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每年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组织近千所高校的</a:t>
            </a:r>
            <a:r>
              <a:rPr lang="en-US" altLang="zh-CN" sz="2000" b="1" dirty="0">
                <a:solidFill>
                  <a:schemeClr val="accent2"/>
                </a:solidFill>
                <a:latin typeface="Baskerville Old Face" panose="02020602080505020303" pitchFamily="18" charset="0"/>
                <a:ea typeface="微软雅黑" panose="020B0503020204020204" pitchFamily="34" charset="-122"/>
              </a:rPr>
              <a:t>20</a:t>
            </a:r>
            <a:r>
              <a:rPr lang="zh-CN" altLang="zh-CN" b="1" dirty="0">
                <a:solidFill>
                  <a:schemeClr val="accent2"/>
                </a:solidFill>
                <a:latin typeface="Baskerville Old Face" panose="02020602080505020303" pitchFamily="18" charset="0"/>
                <a:ea typeface="微软雅黑" panose="020B0503020204020204" pitchFamily="34" charset="-122"/>
              </a:rPr>
              <a:t>万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名大学生开展国家级大学生创新创业训练计划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一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批更适应社会所需的产学协同育人课程有序进入校园；</a:t>
            </a:r>
            <a:endParaRPr lang="zh-CN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440889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7.png" descr="image7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62492" y="304799"/>
            <a:ext cx="1301263" cy="1452303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Shape 178"/>
          <p:cNvSpPr txBox="1">
            <a:spLocks/>
          </p:cNvSpPr>
          <p:nvPr/>
        </p:nvSpPr>
        <p:spPr>
          <a:xfrm>
            <a:off x="0" y="237824"/>
            <a:ext cx="5440391" cy="541860"/>
          </a:xfrm>
          <a:prstGeom prst="rect">
            <a:avLst/>
          </a:prstGeom>
        </p:spPr>
        <p:txBody>
          <a:bodyPr lIns="91440" tIns="45720" rIns="91440" bIns="45720">
            <a:noAutofit/>
          </a:bodyPr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1" i="0" u="none" strike="noStrike" cap="none" spc="0" baseline="0">
                <a:ln>
                  <a:noFill/>
                </a:ln>
                <a:solidFill>
                  <a:schemeClr val="accent4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228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r" hangingPunct="1"/>
            <a:r>
              <a:rPr lang="zh-CN" altLang="en-US" sz="32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窗口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：“互联网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“三年，成功展示了中国高校双创的巨大潜能</a:t>
            </a:r>
          </a:p>
        </p:txBody>
      </p:sp>
      <p:pic>
        <p:nvPicPr>
          <p:cNvPr id="9" name="image15.png"/>
          <p:cNvPicPr>
            <a:picLocks noChangeAspect="1"/>
          </p:cNvPicPr>
          <p:nvPr/>
        </p:nvPicPr>
        <p:blipFill rotWithShape="1">
          <a:blip r:embed="rId4">
            <a:extLst/>
          </a:blip>
          <a:srcRect b="88646"/>
          <a:stretch/>
        </p:blipFill>
        <p:spPr>
          <a:xfrm>
            <a:off x="310555" y="1581798"/>
            <a:ext cx="11536391" cy="408029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椭圆 9"/>
          <p:cNvSpPr/>
          <p:nvPr/>
        </p:nvSpPr>
        <p:spPr>
          <a:xfrm>
            <a:off x="1817302" y="1380371"/>
            <a:ext cx="856891" cy="810883"/>
          </a:xfrm>
          <a:prstGeom prst="ellipse">
            <a:avLst/>
          </a:prstGeom>
          <a:solidFill>
            <a:srgbClr val="ED7D31"/>
          </a:solidFill>
          <a:ln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altLang="zh-CN" sz="66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6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45892" y="2098306"/>
            <a:ext cx="2646878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“创业带动就业”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65535" y="2871283"/>
            <a:ext cx="963725" cy="584775"/>
          </a:xfrm>
          <a:prstGeom prst="rect">
            <a:avLst/>
          </a:prstGeom>
          <a:solidFill>
            <a:srgbClr val="ED7D31"/>
          </a:solidFill>
        </p:spPr>
        <p:txBody>
          <a:bodyPr wrap="none" lIns="91440" tIns="45720" rIns="91440" bIns="45720" rtlCol="0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ofo</a:t>
            </a:r>
            <a:endParaRPr lang="zh-CN" altLang="en-US"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70098" y="5585619"/>
            <a:ext cx="6975894" cy="92333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2017</a:t>
            </a:r>
            <a:r>
              <a:rPr lang="zh-CN" altLang="zh-CN" dirty="0" smtClean="0">
                <a:solidFill>
                  <a:srgbClr val="000000"/>
                </a:solidFill>
                <a:effectLst/>
                <a:latin typeface="微软雅黑"/>
                <a:ea typeface="微软雅黑"/>
                <a:cs typeface="微软雅黑"/>
              </a:rPr>
              <a:t>年的创业型就业赛道，涌现了一批如</a:t>
            </a:r>
            <a:r>
              <a:rPr lang="en-US" altLang="zh-CN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E</a:t>
            </a:r>
            <a:r>
              <a:rPr lang="zh-CN" altLang="zh-CN" dirty="0" smtClean="0">
                <a:solidFill>
                  <a:srgbClr val="000000"/>
                </a:solidFill>
                <a:effectLst/>
                <a:latin typeface="微软雅黑"/>
                <a:ea typeface="微软雅黑"/>
                <a:cs typeface="微软雅黑"/>
              </a:rPr>
              <a:t>修鸽、</a:t>
            </a:r>
            <a:r>
              <a:rPr lang="en-US" altLang="zh-CN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E</a:t>
            </a:r>
            <a:r>
              <a:rPr lang="zh-CN" altLang="zh-CN" dirty="0" smtClean="0">
                <a:solidFill>
                  <a:srgbClr val="000000"/>
                </a:solidFill>
                <a:effectLst/>
                <a:latin typeface="微软雅黑"/>
                <a:ea typeface="微软雅黑"/>
                <a:cs typeface="微软雅黑"/>
              </a:rPr>
              <a:t>修就好、点草成金、罗小馒等就业带动型项目，带动千人以上就业项目超过</a:t>
            </a:r>
            <a:r>
              <a:rPr lang="en-US" altLang="zh-CN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20</a:t>
            </a:r>
            <a:r>
              <a:rPr lang="zh-CN" altLang="zh-CN" dirty="0" smtClean="0">
                <a:solidFill>
                  <a:srgbClr val="000000"/>
                </a:solidFill>
                <a:effectLst/>
                <a:latin typeface="微软雅黑"/>
                <a:ea typeface="微软雅黑"/>
                <a:cs typeface="微软雅黑"/>
              </a:rPr>
              <a:t>个</a:t>
            </a:r>
            <a:endParaRPr lang="zh-CN" altLang="zh-CN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32283" y="2191252"/>
            <a:ext cx="2031325" cy="369332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就业带动效果显著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29256" y="2775203"/>
            <a:ext cx="3499258" cy="452431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自行车产业产能激活，从</a:t>
            </a:r>
            <a:r>
              <a:rPr lang="en-US" altLang="zh-CN" dirty="0" smtClean="0">
                <a:latin typeface="微软雅黑"/>
                <a:ea typeface="微软雅黑"/>
                <a:cs typeface="微软雅黑"/>
              </a:rPr>
              <a:t>14</a:t>
            </a:r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年不到</a:t>
            </a:r>
            <a:r>
              <a:rPr lang="en-US" altLang="zh-CN" dirty="0" smtClean="0">
                <a:latin typeface="微软雅黑"/>
                <a:ea typeface="微软雅黑"/>
                <a:cs typeface="微软雅黑"/>
              </a:rPr>
              <a:t>500</a:t>
            </a:r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万辆，</a:t>
            </a:r>
            <a:r>
              <a:rPr lang="zh-CN" altLang="zh-CN" dirty="0" smtClean="0">
                <a:solidFill>
                  <a:srgbClr val="000000"/>
                </a:solidFill>
                <a:effectLst/>
                <a:latin typeface="微软雅黑"/>
                <a:ea typeface="微软雅黑"/>
                <a:cs typeface="微软雅黑"/>
              </a:rPr>
              <a:t>到</a:t>
            </a:r>
            <a:r>
              <a:rPr lang="en-US" altLang="zh-CN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17</a:t>
            </a:r>
            <a:r>
              <a:rPr lang="zh-CN" altLang="zh-CN" dirty="0" smtClean="0">
                <a:solidFill>
                  <a:srgbClr val="000000"/>
                </a:solidFill>
                <a:effectLst/>
                <a:latin typeface="微软雅黑"/>
                <a:ea typeface="微软雅黑"/>
                <a:cs typeface="微软雅黑"/>
              </a:rPr>
              <a:t>年三季度已突破</a:t>
            </a:r>
            <a:r>
              <a:rPr lang="en-US" altLang="zh-CN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4</a:t>
            </a:r>
            <a:r>
              <a:rPr lang="zh-CN" altLang="zh-CN" dirty="0" smtClean="0">
                <a:solidFill>
                  <a:srgbClr val="000000"/>
                </a:solidFill>
                <a:effectLst/>
                <a:latin typeface="微软雅黑"/>
                <a:ea typeface="微软雅黑"/>
                <a:cs typeface="微软雅黑"/>
              </a:rPr>
              <a:t>千万</a:t>
            </a:r>
            <a:r>
              <a:rPr lang="zh-CN" altLang="en-US" dirty="0" smtClean="0">
                <a:solidFill>
                  <a:srgbClr val="000000"/>
                </a:solidFill>
                <a:effectLst/>
                <a:latin typeface="微软雅黑"/>
                <a:ea typeface="微软雅黑"/>
                <a:cs typeface="微软雅黑"/>
              </a:rPr>
              <a:t>，带动飞鸽、凤凰等老牌自行车厂</a:t>
            </a:r>
            <a:r>
              <a:rPr lang="en-US" altLang="zh-CN" dirty="0" smtClean="0">
                <a:solidFill>
                  <a:srgbClr val="000000"/>
                </a:solidFill>
                <a:effectLst/>
                <a:latin typeface="微软雅黑"/>
                <a:ea typeface="微软雅黑"/>
                <a:cs typeface="微软雅黑"/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  <a:effectLst/>
                <a:latin typeface="微软雅黑"/>
                <a:ea typeface="微软雅黑"/>
                <a:cs typeface="微软雅黑"/>
              </a:rPr>
              <a:t>万余人</a:t>
            </a:r>
            <a:r>
              <a:rPr lang="zh-CN" altLang="en-US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重新上岗。 </a:t>
            </a:r>
            <a:endParaRPr lang="en-US" altLang="zh-CN" dirty="0" smtClean="0">
              <a:solidFill>
                <a:srgbClr val="000000"/>
              </a:solidFill>
              <a:effectLst/>
              <a:latin typeface="微软雅黑"/>
              <a:ea typeface="微软雅黑"/>
              <a:cs typeface="微软雅黑"/>
            </a:endParaRPr>
          </a:p>
          <a:p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同时带动智能锁制造企业</a:t>
            </a:r>
            <a:r>
              <a:rPr lang="en-US" altLang="zh-CN" dirty="0" smtClean="0">
                <a:latin typeface="微软雅黑"/>
                <a:ea typeface="微软雅黑"/>
                <a:cs typeface="微软雅黑"/>
              </a:rPr>
              <a:t>50%</a:t>
            </a:r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的就业岗位</a:t>
            </a:r>
            <a:endParaRPr lang="en-US" altLang="zh-CN" dirty="0" smtClean="0">
              <a:latin typeface="微软雅黑"/>
              <a:ea typeface="微软雅黑"/>
              <a:cs typeface="微软雅黑"/>
            </a:endParaRPr>
          </a:p>
          <a:p>
            <a:r>
              <a:rPr lang="en-US" altLang="zh-CN" dirty="0" err="1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ofo</a:t>
            </a:r>
            <a:r>
              <a:rPr lang="zh-CN" altLang="en-US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自身新增运维管理人员超过</a:t>
            </a:r>
            <a:r>
              <a:rPr lang="en-US" altLang="zh-CN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3</a:t>
            </a:r>
            <a:r>
              <a:rPr lang="zh-CN" altLang="en-US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万人。</a:t>
            </a:r>
            <a:endParaRPr lang="en-US" altLang="zh-CN" dirty="0" smtClean="0">
              <a:solidFill>
                <a:srgbClr val="000000"/>
              </a:solidFill>
              <a:latin typeface="微软雅黑"/>
              <a:ea typeface="微软雅黑"/>
              <a:cs typeface="微软雅黑"/>
            </a:endParaRPr>
          </a:p>
          <a:p>
            <a:endParaRPr lang="en-US" altLang="zh-CN" dirty="0">
              <a:solidFill>
                <a:srgbClr val="000000"/>
              </a:solidFill>
              <a:latin typeface="微软雅黑"/>
              <a:ea typeface="微软雅黑"/>
              <a:cs typeface="微软雅黑"/>
            </a:endParaRPr>
          </a:p>
          <a:p>
            <a:r>
              <a:rPr lang="zh-CN" altLang="en-US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据国家信息中心发布，共享单车行业仅</a:t>
            </a:r>
            <a:r>
              <a:rPr lang="en-US" altLang="zh-CN" dirty="0" err="1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ofo</a:t>
            </a:r>
            <a:r>
              <a:rPr lang="zh-CN" altLang="en-US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一家，</a:t>
            </a:r>
            <a:r>
              <a:rPr lang="en-US" altLang="zh-CN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2017</a:t>
            </a:r>
            <a:r>
              <a:rPr lang="zh-CN" altLang="en-US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年上半年直接带动就业</a:t>
            </a:r>
            <a:r>
              <a:rPr lang="en-US" altLang="zh-CN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7</a:t>
            </a:r>
            <a:r>
              <a:rPr lang="zh-CN" altLang="en-US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万人，占我国城镇新增就业人口（</a:t>
            </a:r>
            <a:r>
              <a:rPr lang="en-US" altLang="zh-CN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717</a:t>
            </a:r>
            <a:r>
              <a:rPr lang="zh-CN" altLang="en-US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万）的</a:t>
            </a:r>
            <a:r>
              <a:rPr lang="en-US" altLang="zh-CN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0.98%</a:t>
            </a:r>
            <a:r>
              <a:rPr lang="zh-CN" altLang="en-US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dirty="0" smtClean="0">
              <a:solidFill>
                <a:srgbClr val="000000"/>
              </a:solidFill>
              <a:latin typeface="微软雅黑"/>
              <a:ea typeface="微软雅黑"/>
              <a:cs typeface="微软雅黑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pitchFamily="34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pitchFamily="34" charset="0"/>
              </a:rPr>
              <a:t>   </a:t>
            </a:r>
            <a:endParaRPr lang="en-US" altLang="zh-CN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pitchFamily="34" charset="0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50" t="12496" r="18670" b="12950"/>
          <a:stretch/>
        </p:blipFill>
        <p:spPr>
          <a:xfrm>
            <a:off x="5302371" y="2871283"/>
            <a:ext cx="891140" cy="100008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6" b="15133"/>
          <a:stretch/>
        </p:blipFill>
        <p:spPr>
          <a:xfrm>
            <a:off x="5302371" y="4164812"/>
            <a:ext cx="908138" cy="1035171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5037830" y="5451894"/>
            <a:ext cx="7062159" cy="0"/>
          </a:xfrm>
          <a:prstGeom prst="line">
            <a:avLst/>
          </a:prstGeom>
          <a:ln w="28575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6320782" y="2835320"/>
            <a:ext cx="5526160" cy="1200329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房屋后维修市场领军企业，已有一二线城市布点 </a:t>
            </a:r>
            <a:r>
              <a:rPr lang="en-US" altLang="zh-CN" dirty="0" smtClean="0">
                <a:latin typeface="微软雅黑"/>
                <a:ea typeface="微软雅黑"/>
                <a:cs typeface="微软雅黑"/>
              </a:rPr>
              <a:t>32 </a:t>
            </a:r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个，区域覆盖率市场第一，城市合伙人 </a:t>
            </a:r>
            <a:r>
              <a:rPr lang="en-US" altLang="zh-CN" dirty="0" smtClean="0">
                <a:latin typeface="微软雅黑"/>
                <a:ea typeface="微软雅黑"/>
                <a:cs typeface="微软雅黑"/>
              </a:rPr>
              <a:t>212</a:t>
            </a:r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余家，带动就业人数两万余人。近两年员工人均收入提升破十万元，目前创造社会价值超</a:t>
            </a:r>
            <a:r>
              <a:rPr lang="en-US" altLang="zh-CN" dirty="0" smtClean="0">
                <a:latin typeface="微软雅黑"/>
                <a:ea typeface="微软雅黑"/>
                <a:cs typeface="微软雅黑"/>
              </a:rPr>
              <a:t>20</a:t>
            </a:r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亿</a:t>
            </a:r>
            <a:endParaRPr lang="zh-CN" altLang="en-US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320782" y="4228069"/>
            <a:ext cx="5526160" cy="92333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小馒头、大市场，仅昆明一地，</a:t>
            </a:r>
            <a:r>
              <a:rPr lang="en-US" altLang="zh-CN" dirty="0" smtClean="0">
                <a:latin typeface="微软雅黑"/>
                <a:ea typeface="微软雅黑"/>
                <a:cs typeface="微软雅黑"/>
              </a:rPr>
              <a:t>136</a:t>
            </a:r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家分店，直接带动就业</a:t>
            </a:r>
            <a:r>
              <a:rPr lang="en-US" altLang="zh-CN" dirty="0" smtClean="0">
                <a:latin typeface="微软雅黑"/>
                <a:ea typeface="微软雅黑"/>
                <a:cs typeface="微软雅黑"/>
              </a:rPr>
              <a:t>1300</a:t>
            </a:r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余人，累计销售</a:t>
            </a:r>
            <a:r>
              <a:rPr lang="en-US" altLang="zh-CN" dirty="0" smtClean="0">
                <a:latin typeface="微软雅黑"/>
                <a:ea typeface="微软雅黑"/>
                <a:cs typeface="微软雅黑"/>
              </a:rPr>
              <a:t>7800</a:t>
            </a:r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万个馒头。</a:t>
            </a:r>
            <a:endParaRPr lang="en-US" altLang="zh-CN" dirty="0" smtClean="0">
              <a:latin typeface="微软雅黑"/>
              <a:ea typeface="微软雅黑"/>
              <a:cs typeface="微软雅黑"/>
            </a:endParaRPr>
          </a:p>
          <a:p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全国</a:t>
            </a:r>
            <a:r>
              <a:rPr lang="en-US" altLang="zh-CN" dirty="0" smtClean="0">
                <a:latin typeface="微软雅黑"/>
                <a:ea typeface="微软雅黑"/>
                <a:cs typeface="微软雅黑"/>
              </a:rPr>
              <a:t>500+</a:t>
            </a:r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小馒人合伙计划正在顺利推动</a:t>
            </a:r>
            <a:endParaRPr lang="zh-CN" altLang="en-US" dirty="0"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6945329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7.png" descr="image7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62492" y="304799"/>
            <a:ext cx="1301263" cy="1452303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Shape 178"/>
          <p:cNvSpPr txBox="1">
            <a:spLocks/>
          </p:cNvSpPr>
          <p:nvPr/>
        </p:nvSpPr>
        <p:spPr>
          <a:xfrm>
            <a:off x="310555" y="304799"/>
            <a:ext cx="5440391" cy="541860"/>
          </a:xfrm>
          <a:prstGeom prst="rect">
            <a:avLst/>
          </a:prstGeom>
        </p:spPr>
        <p:txBody>
          <a:bodyPr lIns="91440" tIns="45720" rIns="91440" bIns="45720">
            <a:noAutofit/>
          </a:bodyPr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1" i="0" u="none" strike="noStrike" cap="none" spc="0" baseline="0">
                <a:ln>
                  <a:noFill/>
                </a:ln>
                <a:solidFill>
                  <a:schemeClr val="accent4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228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r" hangingPunct="1"/>
            <a:r>
              <a:rPr lang="zh-CN" altLang="en-US" sz="32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窗口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：“互联网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“三年，成功展示了中国高校双创的巨大潜能</a:t>
            </a:r>
          </a:p>
        </p:txBody>
      </p:sp>
      <p:pic>
        <p:nvPicPr>
          <p:cNvPr id="22" name="image15.png"/>
          <p:cNvPicPr>
            <a:picLocks noChangeAspect="1"/>
          </p:cNvPicPr>
          <p:nvPr/>
        </p:nvPicPr>
        <p:blipFill rotWithShape="1">
          <a:blip r:embed="rId4">
            <a:extLst/>
          </a:blip>
          <a:srcRect b="88646"/>
          <a:stretch/>
        </p:blipFill>
        <p:spPr>
          <a:xfrm>
            <a:off x="310555" y="1581798"/>
            <a:ext cx="11536391" cy="408029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椭圆 22"/>
          <p:cNvSpPr/>
          <p:nvPr/>
        </p:nvSpPr>
        <p:spPr>
          <a:xfrm>
            <a:off x="5756694" y="1368869"/>
            <a:ext cx="856891" cy="810883"/>
          </a:xfrm>
          <a:prstGeom prst="ellipse">
            <a:avLst/>
          </a:prstGeom>
          <a:solidFill>
            <a:srgbClr val="ED7D31"/>
          </a:solidFill>
          <a:ln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altLang="zh-CN" sz="66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6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600089" y="2086800"/>
            <a:ext cx="3542958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师生共创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科技成果转化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46340" y="2749164"/>
            <a:ext cx="4570482" cy="3724096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微软雅黑"/>
              </a:rPr>
              <a:t>为什么鼓励师生共创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微软雅黑"/>
              </a:rPr>
              <a:t>科技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微软雅黑"/>
              </a:rPr>
              <a:t>资源产业化形势严峻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全国</a:t>
            </a:r>
            <a:r>
              <a:rPr lang="en-US" altLang="zh-CN" dirty="0" smtClean="0">
                <a:latin typeface="微软雅黑"/>
                <a:ea typeface="微软雅黑"/>
                <a:cs typeface="微软雅黑"/>
              </a:rPr>
              <a:t>2700</a:t>
            </a:r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所高校，</a:t>
            </a:r>
            <a:r>
              <a:rPr lang="en-US" altLang="zh-CN" dirty="0" smtClean="0">
                <a:latin typeface="微软雅黑"/>
                <a:ea typeface="微软雅黑"/>
                <a:cs typeface="微软雅黑"/>
              </a:rPr>
              <a:t>2015</a:t>
            </a:r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年仅排名前十的高</a:t>
            </a:r>
            <a:endParaRPr lang="en-US" altLang="zh-CN" dirty="0" smtClean="0">
              <a:latin typeface="微软雅黑"/>
              <a:ea typeface="微软雅黑"/>
              <a:cs typeface="微软雅黑"/>
            </a:endParaRPr>
          </a:p>
          <a:p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校申报专利</a:t>
            </a:r>
            <a:r>
              <a:rPr lang="en-US" altLang="zh-CN" dirty="0" smtClean="0">
                <a:latin typeface="微软雅黑"/>
                <a:ea typeface="微软雅黑"/>
                <a:cs typeface="微软雅黑"/>
              </a:rPr>
              <a:t>20050</a:t>
            </a:r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件，授权</a:t>
            </a:r>
            <a:r>
              <a:rPr lang="en-US" altLang="zh-CN" dirty="0" smtClean="0">
                <a:latin typeface="微软雅黑"/>
                <a:ea typeface="微软雅黑"/>
                <a:cs typeface="微软雅黑"/>
              </a:rPr>
              <a:t>11290</a:t>
            </a:r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件，当年</a:t>
            </a:r>
            <a:endParaRPr lang="en-US" altLang="zh-CN" dirty="0" smtClean="0">
              <a:latin typeface="微软雅黑"/>
              <a:ea typeface="微软雅黑"/>
              <a:cs typeface="微软雅黑"/>
            </a:endParaRPr>
          </a:p>
          <a:p>
            <a:r>
              <a:rPr lang="zh-CN" altLang="en-US" dirty="0">
                <a:latin typeface="微软雅黑"/>
                <a:ea typeface="微软雅黑"/>
                <a:cs typeface="微软雅黑"/>
              </a:rPr>
              <a:t>即</a:t>
            </a:r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闲置占</a:t>
            </a:r>
            <a:r>
              <a:rPr lang="en-US" altLang="zh-CN" dirty="0" smtClean="0">
                <a:latin typeface="微软雅黑"/>
                <a:ea typeface="微软雅黑"/>
                <a:cs typeface="微软雅黑"/>
              </a:rPr>
              <a:t>77%</a:t>
            </a:r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。</a:t>
            </a:r>
            <a:endParaRPr lang="en-US" altLang="zh-CN" dirty="0" smtClean="0">
              <a:latin typeface="微软雅黑"/>
              <a:ea typeface="微软雅黑"/>
              <a:cs typeface="微软雅黑"/>
            </a:endParaRPr>
          </a:p>
          <a:p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微软雅黑"/>
              </a:rPr>
              <a:t>原有机制并不完善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微软雅黑"/>
              </a:rPr>
              <a:t>转售机制和横向课题各自存在矛盾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微软雅黑"/>
              </a:rPr>
              <a:t>科学家是社会宝贵财富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微软雅黑"/>
              </a:rPr>
              <a:t>需要一种机制，即能驱动科技向产业转化，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微软雅黑"/>
              </a:rPr>
              <a:t>又避免科学家流失到其不熟悉的商业领域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5273615" y="2852901"/>
            <a:ext cx="11502" cy="3743435"/>
          </a:xfrm>
          <a:prstGeom prst="line">
            <a:avLst/>
          </a:prstGeom>
          <a:ln w="28575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5531699" y="2724966"/>
            <a:ext cx="6584101" cy="4031873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微软雅黑"/>
              </a:rPr>
              <a:t>转化带动作用显著</a:t>
            </a:r>
            <a:endParaRPr lang="en-US" altLang="zh-CN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endParaRPr lang="en-US" altLang="zh-CN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r>
              <a:rPr lang="en-US" altLang="zh-CN" dirty="0" smtClean="0">
                <a:latin typeface="微软雅黑"/>
                <a:ea typeface="微软雅黑"/>
                <a:cs typeface="微软雅黑"/>
              </a:rPr>
              <a:t>2017</a:t>
            </a:r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年第三届“互联网</a:t>
            </a:r>
            <a:r>
              <a:rPr lang="en-US" altLang="zh-CN" dirty="0" smtClean="0">
                <a:latin typeface="微软雅黑"/>
                <a:ea typeface="微软雅黑"/>
                <a:cs typeface="微软雅黑"/>
              </a:rPr>
              <a:t>+</a:t>
            </a:r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”大赛报名</a:t>
            </a:r>
            <a:r>
              <a:rPr lang="en-US" altLang="zh-CN" dirty="0" smtClean="0">
                <a:latin typeface="微软雅黑"/>
                <a:ea typeface="微软雅黑"/>
                <a:cs typeface="微软雅黑"/>
              </a:rPr>
              <a:t>37</a:t>
            </a:r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万项目</a:t>
            </a:r>
            <a:r>
              <a:rPr lang="en-US" altLang="zh-CN" dirty="0" smtClean="0">
                <a:latin typeface="微软雅黑"/>
                <a:ea typeface="微软雅黑"/>
                <a:cs typeface="微软雅黑"/>
              </a:rPr>
              <a:t>,</a:t>
            </a:r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其中</a:t>
            </a:r>
            <a:r>
              <a:rPr lang="en-US" altLang="zh-CN" dirty="0" smtClean="0">
                <a:latin typeface="微软雅黑"/>
                <a:ea typeface="微软雅黑"/>
                <a:cs typeface="微软雅黑"/>
              </a:rPr>
              <a:t>22%</a:t>
            </a:r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是师生共创项目，三年大创赛，带动超过</a:t>
            </a:r>
            <a:r>
              <a:rPr lang="en-US" altLang="zh-CN" dirty="0" smtClean="0">
                <a:latin typeface="微软雅黑"/>
                <a:ea typeface="微软雅黑"/>
                <a:cs typeface="微软雅黑"/>
              </a:rPr>
              <a:t>10</a:t>
            </a:r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万项专利、知识产权开始尝试向应用、向产业转化</a:t>
            </a:r>
            <a:endParaRPr lang="en-US" altLang="zh-CN" dirty="0" smtClean="0">
              <a:latin typeface="微软雅黑"/>
              <a:ea typeface="微软雅黑"/>
              <a:cs typeface="微软雅黑"/>
            </a:endParaRPr>
          </a:p>
          <a:p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微软雅黑"/>
              </a:rPr>
              <a:t>科研实力的井喷推助新兴行业成长，提振传统产业效能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微软雅黑"/>
              </a:rPr>
              <a:t>通       讯：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微软雅黑"/>
              </a:rPr>
              <a:t>WIFI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微软雅黑"/>
              </a:rPr>
              <a:t>自组网、树米科技、福大北斗、北斗即时判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微软雅黑"/>
              </a:rPr>
              <a:t>人工智能：光珀、习悦、</a:t>
            </a:r>
            <a:r>
              <a:rPr lang="en-US" altLang="zh-CN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微软雅黑"/>
              </a:rPr>
              <a:t>ULBrain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lang="en-US" altLang="zh-CN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微软雅黑"/>
              </a:rPr>
              <a:t>DeepNet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微软雅黑"/>
              </a:rPr>
              <a:t>航空航天：微小卫星、天峋无人机、魅影太阳能无人机平台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微软雅黑"/>
              </a:rPr>
              <a:t>智能智造：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微软雅黑"/>
              </a:rPr>
              <a:t>insta360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微软雅黑"/>
              </a:rPr>
              <a:t>、利珀、匠心云涂、越疆科技、玻尔、激光雷达芯片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微软雅黑"/>
              </a:rPr>
              <a:t>交通运输：慧淬、无水活鱼、西木仓储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微软雅黑"/>
              </a:rPr>
              <a:t>环境保护：伊尔庚、点草成金、柒懿科技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44265" y="2056022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成果斐然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674975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7.png" descr="image7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62492" y="304799"/>
            <a:ext cx="1301263" cy="1452303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hape 178"/>
          <p:cNvSpPr txBox="1">
            <a:spLocks/>
          </p:cNvSpPr>
          <p:nvPr/>
        </p:nvSpPr>
        <p:spPr>
          <a:xfrm>
            <a:off x="310555" y="321614"/>
            <a:ext cx="5440391" cy="541860"/>
          </a:xfrm>
          <a:prstGeom prst="rect">
            <a:avLst/>
          </a:prstGeom>
        </p:spPr>
        <p:txBody>
          <a:bodyPr lIns="91440" tIns="45720" rIns="91440" bIns="45720">
            <a:noAutofit/>
          </a:bodyPr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1" i="0" u="none" strike="noStrike" cap="none" spc="0" baseline="0">
                <a:ln>
                  <a:noFill/>
                </a:ln>
                <a:solidFill>
                  <a:schemeClr val="accent4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228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r" hangingPunct="1"/>
            <a:r>
              <a:rPr lang="zh-CN" altLang="en-US" sz="32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窗口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：“互联网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“三年，成功展示了中国高校双创的巨大潜能</a:t>
            </a:r>
          </a:p>
        </p:txBody>
      </p:sp>
      <p:pic>
        <p:nvPicPr>
          <p:cNvPr id="4" name="image15.png"/>
          <p:cNvPicPr>
            <a:picLocks noChangeAspect="1"/>
          </p:cNvPicPr>
          <p:nvPr/>
        </p:nvPicPr>
        <p:blipFill rotWithShape="1">
          <a:blip r:embed="rId4">
            <a:extLst/>
          </a:blip>
          <a:srcRect b="88646"/>
          <a:stretch/>
        </p:blipFill>
        <p:spPr>
          <a:xfrm>
            <a:off x="310555" y="1581798"/>
            <a:ext cx="11536391" cy="408029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椭圆 4"/>
          <p:cNvSpPr/>
          <p:nvPr/>
        </p:nvSpPr>
        <p:spPr>
          <a:xfrm>
            <a:off x="9546569" y="1380371"/>
            <a:ext cx="856891" cy="810883"/>
          </a:xfrm>
          <a:prstGeom prst="ellipse">
            <a:avLst/>
          </a:prstGeom>
          <a:solidFill>
            <a:srgbClr val="ED7D31"/>
          </a:solidFill>
          <a:ln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altLang="zh-CN" sz="6600" b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6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92222" y="2061137"/>
            <a:ext cx="2954655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产业革新的主驱动力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669323" y="3832633"/>
            <a:ext cx="1738653" cy="849740"/>
            <a:chOff x="3885768" y="1596222"/>
            <a:chExt cx="2967285" cy="156234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738" b="100000" l="0" r="100000">
                          <a14:foregroundMark x1="20909" y1="33333" x2="20909" y2="33333"/>
                          <a14:foregroundMark x1="22364" y1="21723" x2="22364" y2="21723"/>
                          <a14:foregroundMark x1="29091" y1="21348" x2="29091" y2="21348"/>
                          <a14:foregroundMark x1="14000" y1="60300" x2="14000" y2="60300"/>
                          <a14:foregroundMark x1="22909" y1="60300" x2="22909" y2="60300"/>
                          <a14:foregroundMark x1="71455" y1="45693" x2="71455" y2="45693"/>
                          <a14:foregroundMark x1="83636" y1="26592" x2="83636" y2="26592"/>
                          <a14:foregroundMark x1="82545" y1="55805" x2="82545" y2="55805"/>
                          <a14:foregroundMark x1="77273" y1="56180" x2="77273" y2="56180"/>
                          <a14:foregroundMark x1="78727" y1="80150" x2="78727" y2="80150"/>
                          <a14:foregroundMark x1="83636" y1="80150" x2="83636" y2="80150"/>
                          <a14:foregroundMark x1="91455" y1="80150" x2="91455" y2="80150"/>
                          <a14:foregroundMark x1="68364" y1="81273" x2="68364" y2="81273"/>
                          <a14:foregroundMark x1="60909" y1="82022" x2="60909" y2="82022"/>
                          <a14:foregroundMark x1="55636" y1="80150" x2="55636" y2="80150"/>
                          <a14:foregroundMark x1="49455" y1="80150" x2="49455" y2="80150"/>
                          <a14:foregroundMark x1="42909" y1="81648" x2="42909" y2="81648"/>
                          <a14:foregroundMark x1="37636" y1="80524" x2="37636" y2="80524"/>
                          <a14:foregroundMark x1="32727" y1="83146" x2="32727" y2="83146"/>
                          <a14:foregroundMark x1="26909" y1="82772" x2="26909" y2="82772"/>
                          <a14:foregroundMark x1="27091" y1="75281" x2="27091" y2="75281"/>
                          <a14:foregroundMark x1="23455" y1="81273" x2="23455" y2="81273"/>
                          <a14:foregroundMark x1="17091" y1="82397" x2="17091" y2="82397"/>
                          <a14:foregroundMark x1="10182" y1="75281" x2="10182" y2="75281"/>
                          <a14:foregroundMark x1="10545" y1="83146" x2="10545" y2="83146"/>
                          <a14:foregroundMark x1="7273" y1="82397" x2="7273" y2="82397"/>
                          <a14:foregroundMark x1="73636" y1="88764" x2="73636" y2="88764"/>
                          <a14:backgroundMark x1="31273" y1="86891" x2="31273" y2="86891"/>
                          <a14:backgroundMark x1="56545" y1="87640" x2="56545" y2="87640"/>
                          <a14:backgroundMark x1="21091" y1="65169" x2="21091" y2="65169"/>
                          <a14:backgroundMark x1="21091" y1="63296" x2="21091" y2="63296"/>
                          <a14:backgroundMark x1="20909" y1="59925" x2="20909" y2="59925"/>
                          <a14:backgroundMark x1="25091" y1="23221" x2="25091" y2="2322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9599" y="1869561"/>
              <a:ext cx="1783454" cy="86578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>
                          <a14:foregroundMark x1="28333" y1="44600" x2="28333" y2="44600"/>
                          <a14:foregroundMark x1="29000" y1="45000" x2="29000" y2="45000"/>
                          <a14:backgroundMark x1="28667" y1="44200" x2="28667" y2="44200"/>
                          <a14:backgroundMark x1="37000" y1="22200" x2="37000" y2="22200"/>
                        </a14:backgroundRemoval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85768" y="1596222"/>
              <a:ext cx="2812212" cy="1562340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620526" y="2777648"/>
            <a:ext cx="1058880" cy="646331"/>
          </a:xfrm>
          <a:prstGeom prst="rect">
            <a:avLst/>
          </a:prstGeom>
          <a:solidFill>
            <a:srgbClr val="ED7D31"/>
          </a:solidFill>
        </p:spPr>
        <p:txBody>
          <a:bodyPr wrap="none" lIns="91440" tIns="45720" rIns="91440" bIns="45720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ofo</a:t>
            </a:r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2" t="16955" r="402" b="12878"/>
          <a:stretch/>
        </p:blipFill>
        <p:spPr>
          <a:xfrm>
            <a:off x="2974305" y="2669344"/>
            <a:ext cx="1474758" cy="90864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733" y="4655251"/>
            <a:ext cx="1574026" cy="59748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728" y="3687773"/>
            <a:ext cx="3768723" cy="93171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50" t="12496" r="18670" b="12950"/>
          <a:stretch/>
        </p:blipFill>
        <p:spPr>
          <a:xfrm>
            <a:off x="707741" y="3586839"/>
            <a:ext cx="891140" cy="1000087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629328" y="6143427"/>
            <a:ext cx="7206621" cy="584776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三年大创赛，银奖以上项目总估值已超过</a:t>
            </a:r>
            <a:r>
              <a:rPr lang="en-US" altLang="zh-CN" sz="3200" b="1" i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3200" b="1" i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</a:p>
        </p:txBody>
      </p:sp>
      <p:pic>
        <p:nvPicPr>
          <p:cNvPr id="17" name="图像" descr="图像"/>
          <p:cNvPicPr>
            <a:picLocks noChangeAspect="1"/>
          </p:cNvPicPr>
          <p:nvPr/>
        </p:nvPicPr>
        <p:blipFill>
          <a:blip r:embed="rId13">
            <a:extLst/>
          </a:blip>
          <a:stretch>
            <a:fillRect/>
          </a:stretch>
        </p:blipFill>
        <p:spPr>
          <a:xfrm>
            <a:off x="10486301" y="2801725"/>
            <a:ext cx="952237" cy="1487435"/>
          </a:xfrm>
          <a:prstGeom prst="rect">
            <a:avLst/>
          </a:prstGeom>
          <a:ln w="12700">
            <a:miter lim="400000"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940" y="5470495"/>
            <a:ext cx="1486391" cy="67318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539" y="2624075"/>
            <a:ext cx="2345096" cy="11035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0834" y="4774257"/>
            <a:ext cx="809603" cy="121440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0587" y="3957176"/>
            <a:ext cx="1057754" cy="105775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256" y="2756237"/>
            <a:ext cx="1130198" cy="113019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368" y="4892678"/>
            <a:ext cx="1220749" cy="57782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695" y="5211703"/>
            <a:ext cx="866775" cy="94297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848" y="4741563"/>
            <a:ext cx="1885516" cy="617414"/>
          </a:xfrm>
          <a:prstGeom prst="rect">
            <a:avLst/>
          </a:prstGeom>
        </p:spPr>
      </p:pic>
      <p:pic>
        <p:nvPicPr>
          <p:cNvPr id="26" name="图片 25" descr="屏幕快照 2017-10-25 下午12.09.11.png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8630" y="5659647"/>
            <a:ext cx="1831778" cy="702280"/>
          </a:xfrm>
          <a:prstGeom prst="rect">
            <a:avLst/>
          </a:prstGeom>
        </p:spPr>
      </p:pic>
      <p:pic>
        <p:nvPicPr>
          <p:cNvPr id="27" name="图片 26" descr="屏幕快照 2017-10-25 下午12.07.58.png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26" y="5727569"/>
            <a:ext cx="1213154" cy="52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5507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7.png" descr="image7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62492" y="304799"/>
            <a:ext cx="1301263" cy="1452303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文本框 2"/>
          <p:cNvSpPr txBox="1"/>
          <p:nvPr/>
        </p:nvSpPr>
        <p:spPr>
          <a:xfrm>
            <a:off x="1192988" y="2682927"/>
            <a:ext cx="9856012" cy="1200329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那么，</a:t>
            </a:r>
            <a:r>
              <a:rPr lang="zh-CN" altLang="en-US" sz="40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第四届大赛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将引领什么样的标杆，引领推动高校双创教育改革继续深化？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643835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1413</Words>
  <Application>Microsoft Office PowerPoint</Application>
  <PresentationFormat>宽屏</PresentationFormat>
  <Paragraphs>126</Paragraphs>
  <Slides>20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Helvetica Neue</vt:lpstr>
      <vt:lpstr>华文中宋</vt:lpstr>
      <vt:lpstr>楷体</vt:lpstr>
      <vt:lpstr>宋体</vt:lpstr>
      <vt:lpstr>微软雅黑</vt:lpstr>
      <vt:lpstr>Arial</vt:lpstr>
      <vt:lpstr>Baskerville Old Face</vt:lpstr>
      <vt:lpstr>Calibri</vt:lpstr>
      <vt:lpstr>Calibri Light</vt:lpstr>
      <vt:lpstr>Helvetica</vt:lpstr>
      <vt:lpstr>Segoe UI Black</vt:lpstr>
      <vt:lpstr>Times New Roman</vt:lpstr>
      <vt:lpstr>Office 主题</vt:lpstr>
      <vt:lpstr>勇立时代潮头敢闯会创 扎根中国大地书写人生华章  — 从第四届大赛的发文，解读高校双创新征程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勇立时代潮头敢闯会创 扎根中国大地书写人生华章  — 从第四届大赛的发文，解读高校双创新征程</dc:title>
  <dc:creator>老王</dc:creator>
  <cp:lastModifiedBy>老王</cp:lastModifiedBy>
  <cp:revision>12</cp:revision>
  <dcterms:created xsi:type="dcterms:W3CDTF">2018-03-20T21:54:08Z</dcterms:created>
  <dcterms:modified xsi:type="dcterms:W3CDTF">2018-04-19T10:07:49Z</dcterms:modified>
</cp:coreProperties>
</file>