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42"/>
  </p:notesMasterIdLst>
  <p:sldIdLst>
    <p:sldId id="697" r:id="rId2"/>
    <p:sldId id="699" r:id="rId3"/>
    <p:sldId id="701" r:id="rId4"/>
    <p:sldId id="705" r:id="rId5"/>
    <p:sldId id="709" r:id="rId6"/>
    <p:sldId id="746" r:id="rId7"/>
    <p:sldId id="747" r:id="rId8"/>
    <p:sldId id="749" r:id="rId9"/>
    <p:sldId id="748" r:id="rId10"/>
    <p:sldId id="750" r:id="rId11"/>
    <p:sldId id="808" r:id="rId12"/>
    <p:sldId id="751" r:id="rId13"/>
    <p:sldId id="703" r:id="rId14"/>
    <p:sldId id="706" r:id="rId15"/>
    <p:sldId id="753" r:id="rId16"/>
    <p:sldId id="807" r:id="rId17"/>
    <p:sldId id="821" r:id="rId18"/>
    <p:sldId id="809" r:id="rId19"/>
    <p:sldId id="816" r:id="rId20"/>
    <p:sldId id="778" r:id="rId21"/>
    <p:sldId id="779" r:id="rId22"/>
    <p:sldId id="784" r:id="rId23"/>
    <p:sldId id="780" r:id="rId24"/>
    <p:sldId id="785" r:id="rId25"/>
    <p:sldId id="781" r:id="rId26"/>
    <p:sldId id="789" r:id="rId27"/>
    <p:sldId id="790" r:id="rId28"/>
    <p:sldId id="791" r:id="rId29"/>
    <p:sldId id="722" r:id="rId30"/>
    <p:sldId id="819" r:id="rId31"/>
    <p:sldId id="813" r:id="rId32"/>
    <p:sldId id="820" r:id="rId33"/>
    <p:sldId id="726" r:id="rId34"/>
    <p:sldId id="795" r:id="rId35"/>
    <p:sldId id="814" r:id="rId36"/>
    <p:sldId id="817" r:id="rId37"/>
    <p:sldId id="728" r:id="rId38"/>
    <p:sldId id="799" r:id="rId39"/>
    <p:sldId id="738" r:id="rId40"/>
    <p:sldId id="684" r:id="rId41"/>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205"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ED7D31"/>
    <a:srgbClr val="0066FF"/>
    <a:srgbClr val="008DCA"/>
    <a:srgbClr val="00FFFF"/>
    <a:srgbClr val="82C1EA"/>
    <a:srgbClr val="336699"/>
    <a:srgbClr val="595959"/>
    <a:srgbClr val="0099CC"/>
    <a:srgbClr val="3B44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703" autoAdjust="0"/>
    <p:restoredTop sz="94671" autoAdjust="0"/>
  </p:normalViewPr>
  <p:slideViewPr>
    <p:cSldViewPr snapToGrid="0">
      <p:cViewPr varScale="1">
        <p:scale>
          <a:sx n="86" d="100"/>
          <a:sy n="86" d="100"/>
        </p:scale>
        <p:origin x="128" y="600"/>
      </p:cViewPr>
      <p:guideLst>
        <p:guide orient="horz" pos="2205"/>
        <p:guide pos="3817"/>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222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6BFFC69-E050-43AC-9689-1FC902F59488}" type="doc">
      <dgm:prSet loTypeId="urn:microsoft.com/office/officeart/2005/8/layout/cycle6#1" loCatId="cycle" qsTypeId="urn:microsoft.com/office/officeart/2005/8/quickstyle/simple1#2" qsCatId="simple" csTypeId="urn:microsoft.com/office/officeart/2005/8/colors/colorful1#2" csCatId="colorful" phldr="1"/>
      <dgm:spPr/>
      <dgm:t>
        <a:bodyPr/>
        <a:lstStyle/>
        <a:p>
          <a:endParaRPr lang="zh-CN" altLang="en-US"/>
        </a:p>
      </dgm:t>
    </dgm:pt>
    <dgm:pt modelId="{9E34743B-AE0A-45E8-AA4C-0964C89D8855}">
      <dgm:prSet phldrT="[文本]" custT="1"/>
      <dgm:spPr/>
      <dgm:t>
        <a:bodyPr/>
        <a:lstStyle/>
        <a:p>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现代农业</a:t>
          </a:r>
        </a:p>
      </dgm:t>
    </dgm:pt>
    <dgm:pt modelId="{1A36D9AF-9EAA-4CBE-99D1-DFB13010D94B}" type="parTrans" cxnId="{336891AD-6093-43C3-AC97-1B6C077ACC56}">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432E2657-9656-43D0-8F00-A07CFB79B282}" type="sibTrans" cxnId="{336891AD-6093-43C3-AC97-1B6C077ACC56}">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A3A3165A-6FCB-4498-9BAE-9903689C973C}">
      <dgm:prSet phldrT="[文本]" custT="1"/>
      <dgm:spPr/>
      <dgm:t>
        <a:bodyPr/>
        <a:lstStyle/>
        <a:p>
          <a:r>
            <a:rPr lang="zh-CN" altLang="en-US" sz="2000" b="1" dirty="0">
              <a:solidFill>
                <a:schemeClr val="tx2">
                  <a:lumMod val="50000"/>
                </a:schemeClr>
              </a:solidFill>
              <a:latin typeface="微软雅黑" panose="020B0503020204020204" pitchFamily="34" charset="-122"/>
              <a:ea typeface="微软雅黑" panose="020B0503020204020204" pitchFamily="34" charset="-122"/>
            </a:rPr>
            <a:t>公益创业</a:t>
          </a:r>
        </a:p>
      </dgm:t>
    </dgm:pt>
    <dgm:pt modelId="{E0D83D21-C2D6-4BF9-8C33-B6384DDBA468}" type="parTrans" cxnId="{F7C8899E-3A80-4794-9963-85287BE08029}">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C7C51C45-C3A1-4EDA-83E6-525B87F47A39}" type="sibTrans" cxnId="{F7C8899E-3A80-4794-9963-85287BE08029}">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EEE2C5CC-FE52-40AF-ACE7-366E8341DDE8}">
      <dgm:prSet phldrT="[文本]" custT="1"/>
      <dgm:spPr>
        <a:solidFill>
          <a:srgbClr val="8064A2"/>
        </a:solidFill>
      </dgm:spPr>
      <dgm:t>
        <a:bodyPr/>
        <a:lstStyle/>
        <a:p>
          <a:r>
            <a:rPr lang="zh-CN" altLang="en-US" sz="2000" b="1" dirty="0">
              <a:latin typeface="微软雅黑" panose="020B0503020204020204" pitchFamily="34" charset="-122"/>
              <a:ea typeface="微软雅黑" panose="020B0503020204020204" pitchFamily="34" charset="-122"/>
            </a:rPr>
            <a:t>文化创意服务</a:t>
          </a:r>
        </a:p>
      </dgm:t>
    </dgm:pt>
    <dgm:pt modelId="{3216E173-5D5A-4A4F-9694-127A6AF8EC29}" type="parTrans" cxnId="{94A200E8-CF62-4A2D-98CB-E63E33CA1D0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0F2BD835-92BE-4430-BD27-1CA33A9C49FF}" type="sibTrans" cxnId="{94A200E8-CF62-4A2D-98CB-E63E33CA1D0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750D268B-E7E6-440F-A261-A0B05B42183B}">
      <dgm:prSet phldrT="[文本]" custT="1"/>
      <dgm:spPr/>
      <dgm:t>
        <a:bodyPr/>
        <a:lstStyle/>
        <a:p>
          <a:r>
            <a:rPr lang="zh-CN" altLang="en-US" sz="2000" b="1" dirty="0">
              <a:solidFill>
                <a:schemeClr val="tx2">
                  <a:lumMod val="75000"/>
                </a:schemeClr>
              </a:solidFill>
              <a:effectLst/>
              <a:latin typeface="微软雅黑" panose="020B0503020204020204" pitchFamily="34" charset="-122"/>
              <a:ea typeface="微软雅黑" panose="020B0503020204020204" pitchFamily="34" charset="-122"/>
            </a:rPr>
            <a:t>制造业</a:t>
          </a:r>
        </a:p>
      </dgm:t>
    </dgm:pt>
    <dgm:pt modelId="{B80C980B-998A-490D-A798-AC3BA5CB4543}" type="parTrans" cxnId="{4D66411D-1B7F-4361-B8C7-4FC565F7A7F0}">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ABA0E2F9-45CF-498B-B1C6-D152A1C654AC}" type="sibTrans" cxnId="{4D66411D-1B7F-4361-B8C7-4FC565F7A7F0}">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AF022A5D-CA15-4DBB-9E34-3C260C896CEE}">
      <dgm:prSet custT="1"/>
      <dgm:spPr>
        <a:solidFill>
          <a:srgbClr val="8064A2"/>
        </a:solidFill>
      </dgm:spPr>
      <dgm:t>
        <a:bodyPr/>
        <a:lstStyle/>
        <a:p>
          <a:r>
            <a:rPr lang="zh-CN" altLang="en-US" sz="2000" b="1" dirty="0">
              <a:solidFill>
                <a:schemeClr val="bg1"/>
              </a:solidFill>
              <a:latin typeface="微软雅黑" panose="020B0503020204020204" pitchFamily="34" charset="-122"/>
              <a:ea typeface="微软雅黑" panose="020B0503020204020204" pitchFamily="34" charset="-122"/>
            </a:rPr>
            <a:t>信息技术服务</a:t>
          </a:r>
        </a:p>
      </dgm:t>
    </dgm:pt>
    <dgm:pt modelId="{D55F078E-9774-4C87-B4D0-3D987B223FCC}" type="parTrans" cxnId="{B806CDE7-B49C-4745-BDB3-937E39E89071}">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359972FD-649E-40D8-8023-1AF4E231AC7F}" type="sibTrans" cxnId="{B806CDE7-B49C-4745-BDB3-937E39E89071}">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EB618FD9-F6A7-4E1F-BDB7-48B9FC6B7E66}">
      <dgm:prSet custT="1"/>
      <dgm:spPr>
        <a:solidFill>
          <a:srgbClr val="9BBB59"/>
        </a:solidFill>
      </dgm:spPr>
      <dgm:t>
        <a:bodyPr/>
        <a:lstStyle/>
        <a:p>
          <a:r>
            <a:rPr lang="zh-CN" altLang="en-US" sz="2000" b="1" dirty="0">
              <a:solidFill>
                <a:schemeClr val="tx2">
                  <a:lumMod val="50000"/>
                </a:schemeClr>
              </a:solidFill>
              <a:latin typeface="微软雅黑" panose="020B0503020204020204" pitchFamily="34" charset="-122"/>
              <a:ea typeface="微软雅黑" panose="020B0503020204020204" pitchFamily="34" charset="-122"/>
            </a:rPr>
            <a:t>社会服务</a:t>
          </a:r>
        </a:p>
      </dgm:t>
    </dgm:pt>
    <dgm:pt modelId="{C66C8E5A-1743-40E0-8251-F53CAF9C679A}" type="parTrans" cxnId="{A788B099-079E-47F1-A350-864915CF1EE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D5B6E095-5DB8-441A-82D5-A3918DFADEB8}" type="sibTrans" cxnId="{A788B099-079E-47F1-A350-864915CF1EE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62711D8D-73AF-455A-AA01-F8FCBC042032}" type="pres">
      <dgm:prSet presAssocID="{56BFFC69-E050-43AC-9689-1FC902F59488}" presName="cycle" presStyleCnt="0">
        <dgm:presLayoutVars>
          <dgm:dir/>
          <dgm:resizeHandles val="exact"/>
        </dgm:presLayoutVars>
      </dgm:prSet>
      <dgm:spPr/>
    </dgm:pt>
    <dgm:pt modelId="{34091671-DA8C-4857-9486-DB235F9ADB34}" type="pres">
      <dgm:prSet presAssocID="{9E34743B-AE0A-45E8-AA4C-0964C89D8855}" presName="node" presStyleLbl="node1" presStyleIdx="0" presStyleCnt="6" custScaleX="129899">
        <dgm:presLayoutVars>
          <dgm:bulletEnabled val="1"/>
        </dgm:presLayoutVars>
      </dgm:prSet>
      <dgm:spPr/>
    </dgm:pt>
    <dgm:pt modelId="{B1439FD3-A5B0-45AD-B8AC-8C135DFD0BAC}" type="pres">
      <dgm:prSet presAssocID="{9E34743B-AE0A-45E8-AA4C-0964C89D8855}" presName="spNode" presStyleCnt="0"/>
      <dgm:spPr/>
    </dgm:pt>
    <dgm:pt modelId="{88CFF885-12A3-4AC0-8C29-CF0B67E6BCAB}" type="pres">
      <dgm:prSet presAssocID="{432E2657-9656-43D0-8F00-A07CFB79B282}" presName="sibTrans" presStyleLbl="sibTrans1D1" presStyleIdx="0" presStyleCnt="6"/>
      <dgm:spPr/>
    </dgm:pt>
    <dgm:pt modelId="{79BDDC80-F7FB-4CCC-8F1E-C2297D50A91E}" type="pres">
      <dgm:prSet presAssocID="{AF022A5D-CA15-4DBB-9E34-3C260C896CEE}" presName="node" presStyleLbl="node1" presStyleIdx="1" presStyleCnt="6" custScaleX="185570" custRadScaleRad="101036" custRadScaleInc="7336">
        <dgm:presLayoutVars>
          <dgm:bulletEnabled val="1"/>
        </dgm:presLayoutVars>
      </dgm:prSet>
      <dgm:spPr/>
    </dgm:pt>
    <dgm:pt modelId="{8622F4F3-74E5-4AEE-8895-E3B719A7B9D2}" type="pres">
      <dgm:prSet presAssocID="{AF022A5D-CA15-4DBB-9E34-3C260C896CEE}" presName="spNode" presStyleCnt="0"/>
      <dgm:spPr/>
    </dgm:pt>
    <dgm:pt modelId="{E9788CDD-BECA-4817-B3E1-1404054D136A}" type="pres">
      <dgm:prSet presAssocID="{359972FD-649E-40D8-8023-1AF4E231AC7F}" presName="sibTrans" presStyleLbl="sibTrans1D1" presStyleIdx="1" presStyleCnt="6"/>
      <dgm:spPr/>
    </dgm:pt>
    <dgm:pt modelId="{5EB0DD3A-A810-4535-9EBA-B6C6A9AFCEA8}" type="pres">
      <dgm:prSet presAssocID="{EB618FD9-F6A7-4E1F-BDB7-48B9FC6B7E66}" presName="node" presStyleLbl="node1" presStyleIdx="2" presStyleCnt="6" custScaleX="129899">
        <dgm:presLayoutVars>
          <dgm:bulletEnabled val="1"/>
        </dgm:presLayoutVars>
      </dgm:prSet>
      <dgm:spPr/>
    </dgm:pt>
    <dgm:pt modelId="{F3EEE5E3-6327-47C7-8112-4C1B537F350B}" type="pres">
      <dgm:prSet presAssocID="{EB618FD9-F6A7-4E1F-BDB7-48B9FC6B7E66}" presName="spNode" presStyleCnt="0"/>
      <dgm:spPr/>
    </dgm:pt>
    <dgm:pt modelId="{41EA2942-3A45-410F-8BD4-CA2B1190174B}" type="pres">
      <dgm:prSet presAssocID="{D5B6E095-5DB8-441A-82D5-A3918DFADEB8}" presName="sibTrans" presStyleLbl="sibTrans1D1" presStyleIdx="2" presStyleCnt="6"/>
      <dgm:spPr/>
    </dgm:pt>
    <dgm:pt modelId="{8407ED8A-D994-45FB-A1EE-B6B20E2E8058}" type="pres">
      <dgm:prSet presAssocID="{A3A3165A-6FCB-4498-9BAE-9903689C973C}" presName="node" presStyleLbl="node1" presStyleIdx="3" presStyleCnt="6" custScaleX="129899">
        <dgm:presLayoutVars>
          <dgm:bulletEnabled val="1"/>
        </dgm:presLayoutVars>
      </dgm:prSet>
      <dgm:spPr/>
    </dgm:pt>
    <dgm:pt modelId="{47BABB46-7A29-48DE-BF75-CA0453834B31}" type="pres">
      <dgm:prSet presAssocID="{A3A3165A-6FCB-4498-9BAE-9903689C973C}" presName="spNode" presStyleCnt="0"/>
      <dgm:spPr/>
    </dgm:pt>
    <dgm:pt modelId="{FFA5C9F7-74D8-49F4-9818-80912E693A06}" type="pres">
      <dgm:prSet presAssocID="{C7C51C45-C3A1-4EDA-83E6-525B87F47A39}" presName="sibTrans" presStyleLbl="sibTrans1D1" presStyleIdx="3" presStyleCnt="6"/>
      <dgm:spPr/>
    </dgm:pt>
    <dgm:pt modelId="{5B14A980-4A77-4181-8549-C9525D7B8F60}" type="pres">
      <dgm:prSet presAssocID="{EEE2C5CC-FE52-40AF-ACE7-366E8341DDE8}" presName="node" presStyleLbl="node1" presStyleIdx="4" presStyleCnt="6" custScaleX="208347">
        <dgm:presLayoutVars>
          <dgm:bulletEnabled val="1"/>
        </dgm:presLayoutVars>
      </dgm:prSet>
      <dgm:spPr/>
    </dgm:pt>
    <dgm:pt modelId="{A74F009B-0BAD-4B1A-9ECF-9C3E2C7F8473}" type="pres">
      <dgm:prSet presAssocID="{EEE2C5CC-FE52-40AF-ACE7-366E8341DDE8}" presName="spNode" presStyleCnt="0"/>
      <dgm:spPr/>
    </dgm:pt>
    <dgm:pt modelId="{08183ACB-C15A-4B46-B06B-1B27CBA289F9}" type="pres">
      <dgm:prSet presAssocID="{0F2BD835-92BE-4430-BD27-1CA33A9C49FF}" presName="sibTrans" presStyleLbl="sibTrans1D1" presStyleIdx="4" presStyleCnt="6"/>
      <dgm:spPr/>
    </dgm:pt>
    <dgm:pt modelId="{F2507A54-C3D0-47B6-B6EC-9866CD889D64}" type="pres">
      <dgm:prSet presAssocID="{750D268B-E7E6-440F-A261-A0B05B42183B}" presName="node" presStyleLbl="node1" presStyleIdx="5" presStyleCnt="6" custScaleX="129899" custRadScaleRad="100619" custRadScaleInc="-6281">
        <dgm:presLayoutVars>
          <dgm:bulletEnabled val="1"/>
        </dgm:presLayoutVars>
      </dgm:prSet>
      <dgm:spPr/>
    </dgm:pt>
    <dgm:pt modelId="{0A525DDD-4E3F-42D8-801B-07D2FBDA7FBE}" type="pres">
      <dgm:prSet presAssocID="{750D268B-E7E6-440F-A261-A0B05B42183B}" presName="spNode" presStyleCnt="0"/>
      <dgm:spPr/>
    </dgm:pt>
    <dgm:pt modelId="{615CA2C7-B8FF-4384-AAC3-511051279A03}" type="pres">
      <dgm:prSet presAssocID="{ABA0E2F9-45CF-498B-B1C6-D152A1C654AC}" presName="sibTrans" presStyleLbl="sibTrans1D1" presStyleIdx="5" presStyleCnt="6"/>
      <dgm:spPr/>
    </dgm:pt>
  </dgm:ptLst>
  <dgm:cxnLst>
    <dgm:cxn modelId="{443E4110-68C7-47C5-97BF-F4960AD08231}" type="presOf" srcId="{432E2657-9656-43D0-8F00-A07CFB79B282}" destId="{88CFF885-12A3-4AC0-8C29-CF0B67E6BCAB}" srcOrd="0" destOrd="0" presId="urn:microsoft.com/office/officeart/2005/8/layout/cycle6#1"/>
    <dgm:cxn modelId="{66E0141D-546A-40BA-9140-82C7EF313725}" type="presOf" srcId="{0F2BD835-92BE-4430-BD27-1CA33A9C49FF}" destId="{08183ACB-C15A-4B46-B06B-1B27CBA289F9}" srcOrd="0" destOrd="0" presId="urn:microsoft.com/office/officeart/2005/8/layout/cycle6#1"/>
    <dgm:cxn modelId="{4D66411D-1B7F-4361-B8C7-4FC565F7A7F0}" srcId="{56BFFC69-E050-43AC-9689-1FC902F59488}" destId="{750D268B-E7E6-440F-A261-A0B05B42183B}" srcOrd="5" destOrd="0" parTransId="{B80C980B-998A-490D-A798-AC3BA5CB4543}" sibTransId="{ABA0E2F9-45CF-498B-B1C6-D152A1C654AC}"/>
    <dgm:cxn modelId="{5C545A28-706F-47D0-8E11-D8A3BC00BF9A}" type="presOf" srcId="{ABA0E2F9-45CF-498B-B1C6-D152A1C654AC}" destId="{615CA2C7-B8FF-4384-AAC3-511051279A03}" srcOrd="0" destOrd="0" presId="urn:microsoft.com/office/officeart/2005/8/layout/cycle6#1"/>
    <dgm:cxn modelId="{08F8A22F-E501-4AE2-9DB3-45C4F5E5246F}" type="presOf" srcId="{56BFFC69-E050-43AC-9689-1FC902F59488}" destId="{62711D8D-73AF-455A-AA01-F8FCBC042032}" srcOrd="0" destOrd="0" presId="urn:microsoft.com/office/officeart/2005/8/layout/cycle6#1"/>
    <dgm:cxn modelId="{9B3F947D-68E0-4562-A57D-AA893C22000E}" type="presOf" srcId="{D5B6E095-5DB8-441A-82D5-A3918DFADEB8}" destId="{41EA2942-3A45-410F-8BD4-CA2B1190174B}" srcOrd="0" destOrd="0" presId="urn:microsoft.com/office/officeart/2005/8/layout/cycle6#1"/>
    <dgm:cxn modelId="{748FF384-6905-4631-AB5A-62257717482B}" type="presOf" srcId="{9E34743B-AE0A-45E8-AA4C-0964C89D8855}" destId="{34091671-DA8C-4857-9486-DB235F9ADB34}" srcOrd="0" destOrd="0" presId="urn:microsoft.com/office/officeart/2005/8/layout/cycle6#1"/>
    <dgm:cxn modelId="{A788B099-079E-47F1-A350-864915CF1EE3}" srcId="{56BFFC69-E050-43AC-9689-1FC902F59488}" destId="{EB618FD9-F6A7-4E1F-BDB7-48B9FC6B7E66}" srcOrd="2" destOrd="0" parTransId="{C66C8E5A-1743-40E0-8251-F53CAF9C679A}" sibTransId="{D5B6E095-5DB8-441A-82D5-A3918DFADEB8}"/>
    <dgm:cxn modelId="{F7C8899E-3A80-4794-9963-85287BE08029}" srcId="{56BFFC69-E050-43AC-9689-1FC902F59488}" destId="{A3A3165A-6FCB-4498-9BAE-9903689C973C}" srcOrd="3" destOrd="0" parTransId="{E0D83D21-C2D6-4BF9-8C33-B6384DDBA468}" sibTransId="{C7C51C45-C3A1-4EDA-83E6-525B87F47A39}"/>
    <dgm:cxn modelId="{E3C641AA-4E81-44BC-8C58-36489D7F9E57}" type="presOf" srcId="{EB618FD9-F6A7-4E1F-BDB7-48B9FC6B7E66}" destId="{5EB0DD3A-A810-4535-9EBA-B6C6A9AFCEA8}" srcOrd="0" destOrd="0" presId="urn:microsoft.com/office/officeart/2005/8/layout/cycle6#1"/>
    <dgm:cxn modelId="{336891AD-6093-43C3-AC97-1B6C077ACC56}" srcId="{56BFFC69-E050-43AC-9689-1FC902F59488}" destId="{9E34743B-AE0A-45E8-AA4C-0964C89D8855}" srcOrd="0" destOrd="0" parTransId="{1A36D9AF-9EAA-4CBE-99D1-DFB13010D94B}" sibTransId="{432E2657-9656-43D0-8F00-A07CFB79B282}"/>
    <dgm:cxn modelId="{181F7BBF-AA87-49D6-B22D-A49D71414F0C}" type="presOf" srcId="{C7C51C45-C3A1-4EDA-83E6-525B87F47A39}" destId="{FFA5C9F7-74D8-49F4-9818-80912E693A06}" srcOrd="0" destOrd="0" presId="urn:microsoft.com/office/officeart/2005/8/layout/cycle6#1"/>
    <dgm:cxn modelId="{97559CCF-7A54-41E9-8D93-F7ADED30C7DD}" type="presOf" srcId="{EEE2C5CC-FE52-40AF-ACE7-366E8341DDE8}" destId="{5B14A980-4A77-4181-8549-C9525D7B8F60}" srcOrd="0" destOrd="0" presId="urn:microsoft.com/office/officeart/2005/8/layout/cycle6#1"/>
    <dgm:cxn modelId="{45611BDB-0EBC-4A86-A33B-E08B485DE662}" type="presOf" srcId="{AF022A5D-CA15-4DBB-9E34-3C260C896CEE}" destId="{79BDDC80-F7FB-4CCC-8F1E-C2297D50A91E}" srcOrd="0" destOrd="0" presId="urn:microsoft.com/office/officeart/2005/8/layout/cycle6#1"/>
    <dgm:cxn modelId="{B806CDE7-B49C-4745-BDB3-937E39E89071}" srcId="{56BFFC69-E050-43AC-9689-1FC902F59488}" destId="{AF022A5D-CA15-4DBB-9E34-3C260C896CEE}" srcOrd="1" destOrd="0" parTransId="{D55F078E-9774-4C87-B4D0-3D987B223FCC}" sibTransId="{359972FD-649E-40D8-8023-1AF4E231AC7F}"/>
    <dgm:cxn modelId="{94A200E8-CF62-4A2D-98CB-E63E33CA1D0A}" srcId="{56BFFC69-E050-43AC-9689-1FC902F59488}" destId="{EEE2C5CC-FE52-40AF-ACE7-366E8341DDE8}" srcOrd="4" destOrd="0" parTransId="{3216E173-5D5A-4A4F-9694-127A6AF8EC29}" sibTransId="{0F2BD835-92BE-4430-BD27-1CA33A9C49FF}"/>
    <dgm:cxn modelId="{0585D0EB-9563-4C21-B595-94D3CEAD7FF6}" type="presOf" srcId="{750D268B-E7E6-440F-A261-A0B05B42183B}" destId="{F2507A54-C3D0-47B6-B6EC-9866CD889D64}" srcOrd="0" destOrd="0" presId="urn:microsoft.com/office/officeart/2005/8/layout/cycle6#1"/>
    <dgm:cxn modelId="{1CA617EF-6EC5-4FAF-B0B4-BAABF7E0ABED}" type="presOf" srcId="{359972FD-649E-40D8-8023-1AF4E231AC7F}" destId="{E9788CDD-BECA-4817-B3E1-1404054D136A}" srcOrd="0" destOrd="0" presId="urn:microsoft.com/office/officeart/2005/8/layout/cycle6#1"/>
    <dgm:cxn modelId="{61C7FDF2-439F-4C8F-9F1D-5606E791EA96}" type="presOf" srcId="{A3A3165A-6FCB-4498-9BAE-9903689C973C}" destId="{8407ED8A-D994-45FB-A1EE-B6B20E2E8058}" srcOrd="0" destOrd="0" presId="urn:microsoft.com/office/officeart/2005/8/layout/cycle6#1"/>
    <dgm:cxn modelId="{AF0477E7-E460-4E9E-B0AB-AA0E2D359D12}" type="presParOf" srcId="{62711D8D-73AF-455A-AA01-F8FCBC042032}" destId="{34091671-DA8C-4857-9486-DB235F9ADB34}" srcOrd="0" destOrd="0" presId="urn:microsoft.com/office/officeart/2005/8/layout/cycle6#1"/>
    <dgm:cxn modelId="{E54D36B5-ACF5-4EE5-8F7E-27CD9B182E3F}" type="presParOf" srcId="{62711D8D-73AF-455A-AA01-F8FCBC042032}" destId="{B1439FD3-A5B0-45AD-B8AC-8C135DFD0BAC}" srcOrd="1" destOrd="0" presId="urn:microsoft.com/office/officeart/2005/8/layout/cycle6#1"/>
    <dgm:cxn modelId="{26D11A3F-A073-456E-AE08-8666F10D238A}" type="presParOf" srcId="{62711D8D-73AF-455A-AA01-F8FCBC042032}" destId="{88CFF885-12A3-4AC0-8C29-CF0B67E6BCAB}" srcOrd="2" destOrd="0" presId="urn:microsoft.com/office/officeart/2005/8/layout/cycle6#1"/>
    <dgm:cxn modelId="{1B736D19-B696-4B63-8956-90A15D1B566B}" type="presParOf" srcId="{62711D8D-73AF-455A-AA01-F8FCBC042032}" destId="{79BDDC80-F7FB-4CCC-8F1E-C2297D50A91E}" srcOrd="3" destOrd="0" presId="urn:microsoft.com/office/officeart/2005/8/layout/cycle6#1"/>
    <dgm:cxn modelId="{70F76EFF-333C-4EB8-8A7B-1F678A8EE55E}" type="presParOf" srcId="{62711D8D-73AF-455A-AA01-F8FCBC042032}" destId="{8622F4F3-74E5-4AEE-8895-E3B719A7B9D2}" srcOrd="4" destOrd="0" presId="urn:microsoft.com/office/officeart/2005/8/layout/cycle6#1"/>
    <dgm:cxn modelId="{7421067F-15D2-439D-A0B3-279F502A9C27}" type="presParOf" srcId="{62711D8D-73AF-455A-AA01-F8FCBC042032}" destId="{E9788CDD-BECA-4817-B3E1-1404054D136A}" srcOrd="5" destOrd="0" presId="urn:microsoft.com/office/officeart/2005/8/layout/cycle6#1"/>
    <dgm:cxn modelId="{27347A75-B090-46ED-9476-9D1662FDC01F}" type="presParOf" srcId="{62711D8D-73AF-455A-AA01-F8FCBC042032}" destId="{5EB0DD3A-A810-4535-9EBA-B6C6A9AFCEA8}" srcOrd="6" destOrd="0" presId="urn:microsoft.com/office/officeart/2005/8/layout/cycle6#1"/>
    <dgm:cxn modelId="{2F3CAC97-BFA4-47AE-8EC6-E6CE66FD30AB}" type="presParOf" srcId="{62711D8D-73AF-455A-AA01-F8FCBC042032}" destId="{F3EEE5E3-6327-47C7-8112-4C1B537F350B}" srcOrd="7" destOrd="0" presId="urn:microsoft.com/office/officeart/2005/8/layout/cycle6#1"/>
    <dgm:cxn modelId="{DAB903ED-2A91-4009-9133-30E909EDDCD3}" type="presParOf" srcId="{62711D8D-73AF-455A-AA01-F8FCBC042032}" destId="{41EA2942-3A45-410F-8BD4-CA2B1190174B}" srcOrd="8" destOrd="0" presId="urn:microsoft.com/office/officeart/2005/8/layout/cycle6#1"/>
    <dgm:cxn modelId="{0E10AE9E-1919-4A3A-A764-74BA5EB0075A}" type="presParOf" srcId="{62711D8D-73AF-455A-AA01-F8FCBC042032}" destId="{8407ED8A-D994-45FB-A1EE-B6B20E2E8058}" srcOrd="9" destOrd="0" presId="urn:microsoft.com/office/officeart/2005/8/layout/cycle6#1"/>
    <dgm:cxn modelId="{8C9152FF-3C4D-4AAA-A226-81018AD9B779}" type="presParOf" srcId="{62711D8D-73AF-455A-AA01-F8FCBC042032}" destId="{47BABB46-7A29-48DE-BF75-CA0453834B31}" srcOrd="10" destOrd="0" presId="urn:microsoft.com/office/officeart/2005/8/layout/cycle6#1"/>
    <dgm:cxn modelId="{3C2993B0-4B2E-45D9-BFA3-65B8D3D1CFBC}" type="presParOf" srcId="{62711D8D-73AF-455A-AA01-F8FCBC042032}" destId="{FFA5C9F7-74D8-49F4-9818-80912E693A06}" srcOrd="11" destOrd="0" presId="urn:microsoft.com/office/officeart/2005/8/layout/cycle6#1"/>
    <dgm:cxn modelId="{3910A0AF-B9BB-469E-9919-DD4C9E62C77E}" type="presParOf" srcId="{62711D8D-73AF-455A-AA01-F8FCBC042032}" destId="{5B14A980-4A77-4181-8549-C9525D7B8F60}" srcOrd="12" destOrd="0" presId="urn:microsoft.com/office/officeart/2005/8/layout/cycle6#1"/>
    <dgm:cxn modelId="{16422E96-9D97-4C6F-8D89-D7E4C3062DE8}" type="presParOf" srcId="{62711D8D-73AF-455A-AA01-F8FCBC042032}" destId="{A74F009B-0BAD-4B1A-9ECF-9C3E2C7F8473}" srcOrd="13" destOrd="0" presId="urn:microsoft.com/office/officeart/2005/8/layout/cycle6#1"/>
    <dgm:cxn modelId="{449D1FD2-AA10-49C3-B4BD-3E0A3C867E32}" type="presParOf" srcId="{62711D8D-73AF-455A-AA01-F8FCBC042032}" destId="{08183ACB-C15A-4B46-B06B-1B27CBA289F9}" srcOrd="14" destOrd="0" presId="urn:microsoft.com/office/officeart/2005/8/layout/cycle6#1"/>
    <dgm:cxn modelId="{8272E357-A0C1-48C0-ABFF-EA0B743027BC}" type="presParOf" srcId="{62711D8D-73AF-455A-AA01-F8FCBC042032}" destId="{F2507A54-C3D0-47B6-B6EC-9866CD889D64}" srcOrd="15" destOrd="0" presId="urn:microsoft.com/office/officeart/2005/8/layout/cycle6#1"/>
    <dgm:cxn modelId="{C0488564-7601-4DB1-90D7-050F49C380EB}" type="presParOf" srcId="{62711D8D-73AF-455A-AA01-F8FCBC042032}" destId="{0A525DDD-4E3F-42D8-801B-07D2FBDA7FBE}" srcOrd="16" destOrd="0" presId="urn:microsoft.com/office/officeart/2005/8/layout/cycle6#1"/>
    <dgm:cxn modelId="{5D94ED94-00EC-44B9-8C20-FAA107BE6E8E}" type="presParOf" srcId="{62711D8D-73AF-455A-AA01-F8FCBC042032}" destId="{615CA2C7-B8FF-4384-AAC3-511051279A03}" srcOrd="17" destOrd="0" presId="urn:microsoft.com/office/officeart/2005/8/layout/cycle6#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B802C5-AF56-4D70-B74E-FC2546911FB9}" type="doc">
      <dgm:prSet loTypeId="urn:microsoft.com/office/officeart/2005/8/layout/matrix2" loCatId="matrix" qsTypeId="urn:microsoft.com/office/officeart/2005/8/quickstyle/simple1#3" qsCatId="simple" csTypeId="urn:microsoft.com/office/officeart/2005/8/colors/colorful1#3" csCatId="colorful" phldr="1"/>
      <dgm:spPr/>
      <dgm:t>
        <a:bodyPr/>
        <a:lstStyle/>
        <a:p>
          <a:endParaRPr lang="zh-CN" altLang="en-US"/>
        </a:p>
      </dgm:t>
    </dgm:pt>
    <dgm:pt modelId="{13676EC5-6A82-46E3-88B2-CEA172067FA8}">
      <dgm:prSet phldrT="[文本]"/>
      <dgm:spPr>
        <a:solidFill>
          <a:srgbClr val="573C78"/>
        </a:solidFill>
      </dgm:spPr>
      <dgm:t>
        <a:bodyPr/>
        <a:lstStyle/>
        <a:p>
          <a:endParaRPr lang="zh-CN" altLang="en-US" dirty="0"/>
        </a:p>
      </dgm:t>
    </dgm:pt>
    <dgm:pt modelId="{DEDC546B-2A75-4044-A701-F5E3F47FE4D3}" type="parTrans" cxnId="{881F7B81-8CDD-4FB5-9B9E-98AB6117C666}">
      <dgm:prSet/>
      <dgm:spPr/>
      <dgm:t>
        <a:bodyPr/>
        <a:lstStyle/>
        <a:p>
          <a:endParaRPr lang="zh-CN" altLang="en-US"/>
        </a:p>
      </dgm:t>
    </dgm:pt>
    <dgm:pt modelId="{6D80FDE8-E93A-40C2-811D-62B0F69DEAEB}" type="sibTrans" cxnId="{881F7B81-8CDD-4FB5-9B9E-98AB6117C666}">
      <dgm:prSet/>
      <dgm:spPr/>
      <dgm:t>
        <a:bodyPr/>
        <a:lstStyle/>
        <a:p>
          <a:endParaRPr lang="zh-CN" altLang="en-US"/>
        </a:p>
      </dgm:t>
    </dgm:pt>
    <dgm:pt modelId="{150C955B-FCF1-487F-8E9A-BF982D63B9FD}">
      <dgm:prSet phldrT="[文本]" custT="1"/>
      <dgm:spPr>
        <a:solidFill>
          <a:srgbClr val="573C78"/>
        </a:solidFill>
      </dgm:spPr>
      <dgm:t>
        <a:bodyPr tIns="180000" anchor="b" anchorCtr="0"/>
        <a:lstStyle/>
        <a:p>
          <a:pPr>
            <a:lnSpc>
              <a:spcPct val="100000"/>
            </a:lnSpc>
            <a:spcAft>
              <a:spcPts val="0"/>
            </a:spcAft>
          </a:pPr>
          <a:r>
            <a:rPr lang="zh-CN" altLang="en-US" sz="2400" b="1" dirty="0">
              <a:solidFill>
                <a:schemeClr val="bg1"/>
              </a:solidFill>
              <a:latin typeface="微软雅黑" panose="020B0503020204020204" pitchFamily="34" charset="-122"/>
              <a:ea typeface="微软雅黑" panose="020B0503020204020204" pitchFamily="34" charset="-122"/>
            </a:rPr>
            <a:t>就业型</a:t>
          </a:r>
          <a:endParaRPr lang="en-US" altLang="zh-CN" sz="2400" b="1" dirty="0">
            <a:solidFill>
              <a:schemeClr val="bg1"/>
            </a:solidFill>
            <a:latin typeface="微软雅黑" panose="020B0503020204020204" pitchFamily="34" charset="-122"/>
            <a:ea typeface="微软雅黑" panose="020B0503020204020204" pitchFamily="34" charset="-122"/>
          </a:endParaRPr>
        </a:p>
        <a:p>
          <a:pPr>
            <a:lnSpc>
              <a:spcPct val="100000"/>
            </a:lnSpc>
            <a:spcAft>
              <a:spcPts val="0"/>
            </a:spcAft>
          </a:pPr>
          <a:r>
            <a:rPr lang="zh-CN" altLang="en-US" sz="2400" b="1" dirty="0">
              <a:solidFill>
                <a:schemeClr val="bg1"/>
              </a:solidFill>
              <a:latin typeface="微软雅黑" panose="020B0503020204020204" pitchFamily="34" charset="-122"/>
              <a:ea typeface="微软雅黑" panose="020B0503020204020204" pitchFamily="34" charset="-122"/>
            </a:rPr>
            <a:t>创业组</a:t>
          </a:r>
        </a:p>
      </dgm:t>
    </dgm:pt>
    <dgm:pt modelId="{E311090B-24DA-4B21-9DFE-7A3638C0B47B}" type="sibTrans" cxnId="{CCFD4317-EB3F-461D-93A7-22138740FC3B}">
      <dgm:prSet/>
      <dgm:spPr/>
      <dgm:t>
        <a:bodyPr/>
        <a:lstStyle/>
        <a:p>
          <a:endParaRPr lang="zh-CN" altLang="en-US"/>
        </a:p>
      </dgm:t>
    </dgm:pt>
    <dgm:pt modelId="{E8D1CAB3-FAE2-41B1-84FE-7DC7D7450034}" type="parTrans" cxnId="{CCFD4317-EB3F-461D-93A7-22138740FC3B}">
      <dgm:prSet/>
      <dgm:spPr/>
      <dgm:t>
        <a:bodyPr/>
        <a:lstStyle/>
        <a:p>
          <a:endParaRPr lang="zh-CN" altLang="en-US"/>
        </a:p>
      </dgm:t>
    </dgm:pt>
    <dgm:pt modelId="{5A1255C2-7366-4277-B1E0-6F00810F8DEC}">
      <dgm:prSet phldrT="[文本]" custT="1"/>
      <dgm:spPr>
        <a:solidFill>
          <a:srgbClr val="F79646"/>
        </a:solidFill>
      </dgm:spPr>
      <dgm:t>
        <a:bodyPr tIns="180000"/>
        <a:lstStyle/>
        <a:p>
          <a:r>
            <a:rPr lang="zh-CN" altLang="en-US" sz="2400" b="1" dirty="0">
              <a:solidFill>
                <a:schemeClr val="tx2">
                  <a:lumMod val="75000"/>
                </a:schemeClr>
              </a:solidFill>
              <a:latin typeface="微软雅黑" panose="020B0503020204020204" pitchFamily="34" charset="-122"/>
              <a:ea typeface="微软雅黑" panose="020B0503020204020204" pitchFamily="34" charset="-122"/>
            </a:rPr>
            <a:t>成长组</a:t>
          </a:r>
        </a:p>
      </dgm:t>
    </dgm:pt>
    <dgm:pt modelId="{9CF1EF4E-D9C9-40B7-8BBD-C9FCCA52DBFB}" type="sibTrans" cxnId="{4F6684E4-3F1B-4A98-AA85-1048914E5A52}">
      <dgm:prSet/>
      <dgm:spPr/>
      <dgm:t>
        <a:bodyPr/>
        <a:lstStyle/>
        <a:p>
          <a:endParaRPr lang="zh-CN" altLang="en-US"/>
        </a:p>
      </dgm:t>
    </dgm:pt>
    <dgm:pt modelId="{26D7BE49-6342-493D-A96D-764715E03A7F}" type="parTrans" cxnId="{4F6684E4-3F1B-4A98-AA85-1048914E5A52}">
      <dgm:prSet/>
      <dgm:spPr/>
      <dgm:t>
        <a:bodyPr/>
        <a:lstStyle/>
        <a:p>
          <a:endParaRPr lang="zh-CN" altLang="en-US"/>
        </a:p>
      </dgm:t>
    </dgm:pt>
    <dgm:pt modelId="{BCAD181F-AD7D-4DDE-BF6A-4A6014048761}">
      <dgm:prSet phldrT="[文本]" custT="1"/>
      <dgm:spPr>
        <a:solidFill>
          <a:srgbClr val="92D050"/>
        </a:solidFill>
      </dgm:spPr>
      <dgm:t>
        <a:bodyPr tIns="180000"/>
        <a:lstStyle/>
        <a:p>
          <a:r>
            <a:rPr lang="zh-CN" altLang="en-US" sz="2400" b="1" dirty="0">
              <a:solidFill>
                <a:schemeClr val="tx2">
                  <a:lumMod val="75000"/>
                </a:schemeClr>
              </a:solidFill>
              <a:latin typeface="微软雅黑" panose="020B0503020204020204" pitchFamily="34" charset="-122"/>
              <a:ea typeface="微软雅黑" panose="020B0503020204020204" pitchFamily="34" charset="-122"/>
            </a:rPr>
            <a:t>初创组</a:t>
          </a:r>
        </a:p>
      </dgm:t>
    </dgm:pt>
    <dgm:pt modelId="{CE38D81C-F9E5-4248-96BD-602D056FD086}" type="sibTrans" cxnId="{BEFC554A-C887-4BE5-BDE1-158F4E0D3208}">
      <dgm:prSet/>
      <dgm:spPr/>
      <dgm:t>
        <a:bodyPr/>
        <a:lstStyle/>
        <a:p>
          <a:endParaRPr lang="zh-CN" altLang="en-US"/>
        </a:p>
      </dgm:t>
    </dgm:pt>
    <dgm:pt modelId="{CC91194D-73FD-4432-8D4D-0EC1B7E1B232}" type="parTrans" cxnId="{BEFC554A-C887-4BE5-BDE1-158F4E0D3208}">
      <dgm:prSet/>
      <dgm:spPr/>
      <dgm:t>
        <a:bodyPr/>
        <a:lstStyle/>
        <a:p>
          <a:endParaRPr lang="zh-CN" altLang="en-US"/>
        </a:p>
      </dgm:t>
    </dgm:pt>
    <dgm:pt modelId="{D42D3865-2D1C-476E-9544-C80AA56133A1}">
      <dgm:prSet phldrT="[文本]" custT="1"/>
      <dgm:spPr/>
      <dgm:t>
        <a:bodyPr tIns="180000"/>
        <a:lstStyle/>
        <a:p>
          <a:pPr>
            <a:spcBef>
              <a:spcPts val="600"/>
            </a:spcBef>
            <a:spcAft>
              <a:spcPts val="0"/>
            </a:spcAft>
          </a:pPr>
          <a:r>
            <a:rPr lang="zh-CN" altLang="en-US" sz="2400" b="1" dirty="0">
              <a:solidFill>
                <a:schemeClr val="bg1"/>
              </a:solidFill>
              <a:latin typeface="微软雅黑" panose="020B0503020204020204" pitchFamily="34" charset="-122"/>
              <a:ea typeface="微软雅黑" panose="020B0503020204020204" pitchFamily="34" charset="-122"/>
            </a:rPr>
            <a:t>创意组</a:t>
          </a:r>
        </a:p>
      </dgm:t>
    </dgm:pt>
    <dgm:pt modelId="{501BA2BE-8E1D-4930-9F71-CD78837E955B}" type="sibTrans" cxnId="{84C0B03B-16EE-4ADC-B273-50DE4DBB7C76}">
      <dgm:prSet/>
      <dgm:spPr/>
      <dgm:t>
        <a:bodyPr/>
        <a:lstStyle/>
        <a:p>
          <a:endParaRPr lang="zh-CN" altLang="en-US"/>
        </a:p>
      </dgm:t>
    </dgm:pt>
    <dgm:pt modelId="{99495E8D-C330-4771-BA22-6C0DAC75F9E7}" type="parTrans" cxnId="{84C0B03B-16EE-4ADC-B273-50DE4DBB7C76}">
      <dgm:prSet/>
      <dgm:spPr/>
      <dgm:t>
        <a:bodyPr/>
        <a:lstStyle/>
        <a:p>
          <a:endParaRPr lang="zh-CN" altLang="en-US"/>
        </a:p>
      </dgm:t>
    </dgm:pt>
    <dgm:pt modelId="{177D8FA1-C07D-44AD-8107-AE75ABB097F9}" type="pres">
      <dgm:prSet presAssocID="{78B802C5-AF56-4D70-B74E-FC2546911FB9}" presName="matrix" presStyleCnt="0">
        <dgm:presLayoutVars>
          <dgm:chMax val="1"/>
          <dgm:dir/>
          <dgm:resizeHandles val="exact"/>
        </dgm:presLayoutVars>
      </dgm:prSet>
      <dgm:spPr/>
    </dgm:pt>
    <dgm:pt modelId="{D87F3CD2-CC3C-4A60-B381-3A23961B0568}" type="pres">
      <dgm:prSet presAssocID="{78B802C5-AF56-4D70-B74E-FC2546911FB9}" presName="axisShape" presStyleLbl="bgShp" presStyleIdx="0" presStyleCnt="1" custScaleX="159601"/>
      <dgm:spPr/>
    </dgm:pt>
    <dgm:pt modelId="{0B413AA6-9DEF-439D-992F-97A83CC590A2}" type="pres">
      <dgm:prSet presAssocID="{78B802C5-AF56-4D70-B74E-FC2546911FB9}" presName="rect1" presStyleLbl="node1" presStyleIdx="0" presStyleCnt="4">
        <dgm:presLayoutVars>
          <dgm:chMax val="0"/>
          <dgm:chPref val="0"/>
          <dgm:bulletEnabled val="1"/>
        </dgm:presLayoutVars>
      </dgm:prSet>
      <dgm:spPr/>
    </dgm:pt>
    <dgm:pt modelId="{B8D1D212-B2D5-42B8-8CDD-D4AEEB9952F9}" type="pres">
      <dgm:prSet presAssocID="{78B802C5-AF56-4D70-B74E-FC2546911FB9}" presName="rect2" presStyleLbl="node1" presStyleIdx="1" presStyleCnt="4">
        <dgm:presLayoutVars>
          <dgm:chMax val="0"/>
          <dgm:chPref val="0"/>
          <dgm:bulletEnabled val="1"/>
        </dgm:presLayoutVars>
      </dgm:prSet>
      <dgm:spPr/>
    </dgm:pt>
    <dgm:pt modelId="{1583FE52-09CD-4D8D-8F82-27A2209AC8BB}" type="pres">
      <dgm:prSet presAssocID="{78B802C5-AF56-4D70-B74E-FC2546911FB9}" presName="rect3" presStyleLbl="node1" presStyleIdx="2" presStyleCnt="4">
        <dgm:presLayoutVars>
          <dgm:chMax val="0"/>
          <dgm:chPref val="0"/>
          <dgm:bulletEnabled val="1"/>
        </dgm:presLayoutVars>
      </dgm:prSet>
      <dgm:spPr/>
    </dgm:pt>
    <dgm:pt modelId="{1F063A50-23C0-4413-9C1D-043717256D1B}" type="pres">
      <dgm:prSet presAssocID="{78B802C5-AF56-4D70-B74E-FC2546911FB9}" presName="rect4" presStyleLbl="node1" presStyleIdx="3" presStyleCnt="4">
        <dgm:presLayoutVars>
          <dgm:chMax val="0"/>
          <dgm:chPref val="0"/>
          <dgm:bulletEnabled val="1"/>
        </dgm:presLayoutVars>
      </dgm:prSet>
      <dgm:spPr/>
    </dgm:pt>
  </dgm:ptLst>
  <dgm:cxnLst>
    <dgm:cxn modelId="{CCFD4317-EB3F-461D-93A7-22138740FC3B}" srcId="{78B802C5-AF56-4D70-B74E-FC2546911FB9}" destId="{150C955B-FCF1-487F-8E9A-BF982D63B9FD}" srcOrd="3" destOrd="0" parTransId="{E8D1CAB3-FAE2-41B1-84FE-7DC7D7450034}" sibTransId="{E311090B-24DA-4B21-9DFE-7A3638C0B47B}"/>
    <dgm:cxn modelId="{84C0B03B-16EE-4ADC-B273-50DE4DBB7C76}" srcId="{78B802C5-AF56-4D70-B74E-FC2546911FB9}" destId="{D42D3865-2D1C-476E-9544-C80AA56133A1}" srcOrd="0" destOrd="0" parTransId="{99495E8D-C330-4771-BA22-6C0DAC75F9E7}" sibTransId="{501BA2BE-8E1D-4930-9F71-CD78837E955B}"/>
    <dgm:cxn modelId="{747C1F45-DDB6-45CB-9A1A-6A10C312EC2C}" type="presOf" srcId="{D42D3865-2D1C-476E-9544-C80AA56133A1}" destId="{0B413AA6-9DEF-439D-992F-97A83CC590A2}" srcOrd="0" destOrd="0" presId="urn:microsoft.com/office/officeart/2005/8/layout/matrix2"/>
    <dgm:cxn modelId="{BEFC554A-C887-4BE5-BDE1-158F4E0D3208}" srcId="{78B802C5-AF56-4D70-B74E-FC2546911FB9}" destId="{BCAD181F-AD7D-4DDE-BF6A-4A6014048761}" srcOrd="1" destOrd="0" parTransId="{CC91194D-73FD-4432-8D4D-0EC1B7E1B232}" sibTransId="{CE38D81C-F9E5-4248-96BD-602D056FD086}"/>
    <dgm:cxn modelId="{B4B2984F-97C3-4E32-A6A6-B780F52048CE}" type="presOf" srcId="{78B802C5-AF56-4D70-B74E-FC2546911FB9}" destId="{177D8FA1-C07D-44AD-8107-AE75ABB097F9}" srcOrd="0" destOrd="0" presId="urn:microsoft.com/office/officeart/2005/8/layout/matrix2"/>
    <dgm:cxn modelId="{C923D472-1961-4E0A-95C1-4EF26FD9CE44}" type="presOf" srcId="{150C955B-FCF1-487F-8E9A-BF982D63B9FD}" destId="{1F063A50-23C0-4413-9C1D-043717256D1B}" srcOrd="0" destOrd="0" presId="urn:microsoft.com/office/officeart/2005/8/layout/matrix2"/>
    <dgm:cxn modelId="{881F7B81-8CDD-4FB5-9B9E-98AB6117C666}" srcId="{78B802C5-AF56-4D70-B74E-FC2546911FB9}" destId="{13676EC5-6A82-46E3-88B2-CEA172067FA8}" srcOrd="4" destOrd="0" parTransId="{DEDC546B-2A75-4044-A701-F5E3F47FE4D3}" sibTransId="{6D80FDE8-E93A-40C2-811D-62B0F69DEAEB}"/>
    <dgm:cxn modelId="{1DD97EB8-26D8-4651-9417-BEA544AC4E7D}" type="presOf" srcId="{5A1255C2-7366-4277-B1E0-6F00810F8DEC}" destId="{1583FE52-09CD-4D8D-8F82-27A2209AC8BB}" srcOrd="0" destOrd="0" presId="urn:microsoft.com/office/officeart/2005/8/layout/matrix2"/>
    <dgm:cxn modelId="{E0F0B7C9-AC70-46DE-98F1-CF51ABEE337C}" type="presOf" srcId="{BCAD181F-AD7D-4DDE-BF6A-4A6014048761}" destId="{B8D1D212-B2D5-42B8-8CDD-D4AEEB9952F9}" srcOrd="0" destOrd="0" presId="urn:microsoft.com/office/officeart/2005/8/layout/matrix2"/>
    <dgm:cxn modelId="{4F6684E4-3F1B-4A98-AA85-1048914E5A52}" srcId="{78B802C5-AF56-4D70-B74E-FC2546911FB9}" destId="{5A1255C2-7366-4277-B1E0-6F00810F8DEC}" srcOrd="2" destOrd="0" parTransId="{26D7BE49-6342-493D-A96D-764715E03A7F}" sibTransId="{9CF1EF4E-D9C9-40B7-8BBD-C9FCCA52DBFB}"/>
    <dgm:cxn modelId="{8E348BB9-002A-4A3B-8333-D76D42A51BF4}" type="presParOf" srcId="{177D8FA1-C07D-44AD-8107-AE75ABB097F9}" destId="{D87F3CD2-CC3C-4A60-B381-3A23961B0568}" srcOrd="0" destOrd="0" presId="urn:microsoft.com/office/officeart/2005/8/layout/matrix2"/>
    <dgm:cxn modelId="{ECA25931-7808-4F4E-8B3E-9C6421C6C490}" type="presParOf" srcId="{177D8FA1-C07D-44AD-8107-AE75ABB097F9}" destId="{0B413AA6-9DEF-439D-992F-97A83CC590A2}" srcOrd="1" destOrd="0" presId="urn:microsoft.com/office/officeart/2005/8/layout/matrix2"/>
    <dgm:cxn modelId="{81E8D8DF-D8B3-4DD6-8777-A3CA95CCC326}" type="presParOf" srcId="{177D8FA1-C07D-44AD-8107-AE75ABB097F9}" destId="{B8D1D212-B2D5-42B8-8CDD-D4AEEB9952F9}" srcOrd="2" destOrd="0" presId="urn:microsoft.com/office/officeart/2005/8/layout/matrix2"/>
    <dgm:cxn modelId="{2A669F9F-5584-4D4F-8BEA-FCAF97D479EC}" type="presParOf" srcId="{177D8FA1-C07D-44AD-8107-AE75ABB097F9}" destId="{1583FE52-09CD-4D8D-8F82-27A2209AC8BB}" srcOrd="3" destOrd="0" presId="urn:microsoft.com/office/officeart/2005/8/layout/matrix2"/>
    <dgm:cxn modelId="{330E709E-C1F8-4946-96C5-28CE5FDCEF38}" type="presParOf" srcId="{177D8FA1-C07D-44AD-8107-AE75ABB097F9}" destId="{1F063A50-23C0-4413-9C1D-043717256D1B}"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091671-DA8C-4857-9486-DB235F9ADB34}">
      <dsp:nvSpPr>
        <dsp:cNvPr id="0" name=""/>
        <dsp:cNvSpPr/>
      </dsp:nvSpPr>
      <dsp:spPr>
        <a:xfrm>
          <a:off x="4009865" y="2221"/>
          <a:ext cx="1481545" cy="7413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现代农业</a:t>
          </a:r>
        </a:p>
      </dsp:txBody>
      <dsp:txXfrm>
        <a:off x="4046055" y="38411"/>
        <a:ext cx="1409165" cy="668968"/>
      </dsp:txXfrm>
    </dsp:sp>
    <dsp:sp modelId="{88CFF885-12A3-4AC0-8C29-CF0B67E6BCAB}">
      <dsp:nvSpPr>
        <dsp:cNvPr id="0" name=""/>
        <dsp:cNvSpPr/>
      </dsp:nvSpPr>
      <dsp:spPr>
        <a:xfrm>
          <a:off x="3049783" y="393202"/>
          <a:ext cx="3491671" cy="3491671"/>
        </a:xfrm>
        <a:custGeom>
          <a:avLst/>
          <a:gdLst/>
          <a:ahLst/>
          <a:cxnLst/>
          <a:rect l="0" t="0" r="0" b="0"/>
          <a:pathLst>
            <a:path>
              <a:moveTo>
                <a:pt x="2447610" y="147256"/>
              </a:moveTo>
              <a:arcTo wR="1745835" hR="1745835" stAng="17622087" swAng="1267707"/>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9BDDC80-F7FB-4CCC-8F1E-C2297D50A91E}">
      <dsp:nvSpPr>
        <dsp:cNvPr id="0" name=""/>
        <dsp:cNvSpPr/>
      </dsp:nvSpPr>
      <dsp:spPr>
        <a:xfrm>
          <a:off x="5242074" y="905498"/>
          <a:ext cx="2116492" cy="741348"/>
        </a:xfrm>
        <a:prstGeom prst="roundRect">
          <a:avLst/>
        </a:prstGeom>
        <a:solidFill>
          <a:srgbClr val="8064A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solidFill>
                <a:schemeClr val="bg1"/>
              </a:solidFill>
              <a:latin typeface="微软雅黑" panose="020B0503020204020204" pitchFamily="34" charset="-122"/>
              <a:ea typeface="微软雅黑" panose="020B0503020204020204" pitchFamily="34" charset="-122"/>
            </a:rPr>
            <a:t>信息技术服务</a:t>
          </a:r>
        </a:p>
      </dsp:txBody>
      <dsp:txXfrm>
        <a:off x="5278264" y="941688"/>
        <a:ext cx="2044112" cy="668968"/>
      </dsp:txXfrm>
    </dsp:sp>
    <dsp:sp modelId="{E9788CDD-BECA-4817-B3E1-1404054D136A}">
      <dsp:nvSpPr>
        <dsp:cNvPr id="0" name=""/>
        <dsp:cNvSpPr/>
      </dsp:nvSpPr>
      <dsp:spPr>
        <a:xfrm>
          <a:off x="3014846" y="340596"/>
          <a:ext cx="3491671" cy="3491671"/>
        </a:xfrm>
        <a:custGeom>
          <a:avLst/>
          <a:gdLst/>
          <a:ahLst/>
          <a:cxnLst/>
          <a:rect l="0" t="0" r="0" b="0"/>
          <a:pathLst>
            <a:path>
              <a:moveTo>
                <a:pt x="3437851" y="1315688"/>
              </a:moveTo>
              <a:arcTo wR="1745835" hR="1745835" stAng="20744179" swAng="1906387"/>
            </a:path>
          </a:pathLst>
        </a:custGeom>
        <a:noFill/>
        <a:ln w="952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EB0DD3A-A810-4535-9EBA-B6C6A9AFCEA8}">
      <dsp:nvSpPr>
        <dsp:cNvPr id="0" name=""/>
        <dsp:cNvSpPr/>
      </dsp:nvSpPr>
      <dsp:spPr>
        <a:xfrm>
          <a:off x="5521803" y="2620975"/>
          <a:ext cx="1481545" cy="741348"/>
        </a:xfrm>
        <a:prstGeom prst="roundRect">
          <a:avLst/>
        </a:prstGeom>
        <a:solidFill>
          <a:srgbClr val="9BBB5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solidFill>
                <a:schemeClr val="tx2">
                  <a:lumMod val="50000"/>
                </a:schemeClr>
              </a:solidFill>
              <a:latin typeface="微软雅黑" panose="020B0503020204020204" pitchFamily="34" charset="-122"/>
              <a:ea typeface="微软雅黑" panose="020B0503020204020204" pitchFamily="34" charset="-122"/>
            </a:rPr>
            <a:t>社会服务</a:t>
          </a:r>
        </a:p>
      </dsp:txBody>
      <dsp:txXfrm>
        <a:off x="5557993" y="2657165"/>
        <a:ext cx="1409165" cy="668968"/>
      </dsp:txXfrm>
    </dsp:sp>
    <dsp:sp modelId="{41EA2942-3A45-410F-8BD4-CA2B1190174B}">
      <dsp:nvSpPr>
        <dsp:cNvPr id="0" name=""/>
        <dsp:cNvSpPr/>
      </dsp:nvSpPr>
      <dsp:spPr>
        <a:xfrm>
          <a:off x="3004802" y="372895"/>
          <a:ext cx="3491671" cy="3491671"/>
        </a:xfrm>
        <a:custGeom>
          <a:avLst/>
          <a:gdLst/>
          <a:ahLst/>
          <a:cxnLst/>
          <a:rect l="0" t="0" r="0" b="0"/>
          <a:pathLst>
            <a:path>
              <a:moveTo>
                <a:pt x="2966948" y="2993564"/>
              </a:moveTo>
              <a:arcTo wR="1745835" hR="1745835" stAng="2737060" swAng="1144901"/>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407ED8A-D994-45FB-A1EE-B6B20E2E8058}">
      <dsp:nvSpPr>
        <dsp:cNvPr id="0" name=""/>
        <dsp:cNvSpPr/>
      </dsp:nvSpPr>
      <dsp:spPr>
        <a:xfrm>
          <a:off x="4009865" y="3493893"/>
          <a:ext cx="1481545" cy="741348"/>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solidFill>
                <a:schemeClr val="tx2">
                  <a:lumMod val="50000"/>
                </a:schemeClr>
              </a:solidFill>
              <a:latin typeface="微软雅黑" panose="020B0503020204020204" pitchFamily="34" charset="-122"/>
              <a:ea typeface="微软雅黑" panose="020B0503020204020204" pitchFamily="34" charset="-122"/>
            </a:rPr>
            <a:t>公益创业</a:t>
          </a:r>
        </a:p>
      </dsp:txBody>
      <dsp:txXfrm>
        <a:off x="4046055" y="3530083"/>
        <a:ext cx="1409165" cy="668968"/>
      </dsp:txXfrm>
    </dsp:sp>
    <dsp:sp modelId="{FFA5C9F7-74D8-49F4-9818-80912E693A06}">
      <dsp:nvSpPr>
        <dsp:cNvPr id="0" name=""/>
        <dsp:cNvSpPr/>
      </dsp:nvSpPr>
      <dsp:spPr>
        <a:xfrm>
          <a:off x="3004802" y="372895"/>
          <a:ext cx="3491671" cy="3491671"/>
        </a:xfrm>
        <a:custGeom>
          <a:avLst/>
          <a:gdLst/>
          <a:ahLst/>
          <a:cxnLst/>
          <a:rect l="0" t="0" r="0" b="0"/>
          <a:pathLst>
            <a:path>
              <a:moveTo>
                <a:pt x="999721" y="3324207"/>
              </a:moveTo>
              <a:arcTo wR="1745835" hR="1745835" stAng="6918038" swAng="1144901"/>
            </a:path>
          </a:pathLst>
        </a:cu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B14A980-4A77-4181-8549-C9525D7B8F60}">
      <dsp:nvSpPr>
        <dsp:cNvPr id="0" name=""/>
        <dsp:cNvSpPr/>
      </dsp:nvSpPr>
      <dsp:spPr>
        <a:xfrm>
          <a:off x="2050563" y="2620975"/>
          <a:ext cx="2376272" cy="741348"/>
        </a:xfrm>
        <a:prstGeom prst="roundRect">
          <a:avLst/>
        </a:prstGeom>
        <a:solidFill>
          <a:srgbClr val="8064A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anose="020B0503020204020204" pitchFamily="34" charset="-122"/>
              <a:ea typeface="微软雅黑" panose="020B0503020204020204" pitchFamily="34" charset="-122"/>
            </a:rPr>
            <a:t>文化创意服务</a:t>
          </a:r>
        </a:p>
      </dsp:txBody>
      <dsp:txXfrm>
        <a:off x="2086753" y="2657165"/>
        <a:ext cx="2303892" cy="668968"/>
      </dsp:txXfrm>
    </dsp:sp>
    <dsp:sp modelId="{08183ACB-C15A-4B46-B06B-1B27CBA289F9}">
      <dsp:nvSpPr>
        <dsp:cNvPr id="0" name=""/>
        <dsp:cNvSpPr/>
      </dsp:nvSpPr>
      <dsp:spPr>
        <a:xfrm>
          <a:off x="2998893" y="353629"/>
          <a:ext cx="3491671" cy="3491671"/>
        </a:xfrm>
        <a:custGeom>
          <a:avLst/>
          <a:gdLst/>
          <a:ahLst/>
          <a:cxnLst/>
          <a:rect l="0" t="0" r="0" b="0"/>
          <a:pathLst>
            <a:path>
              <a:moveTo>
                <a:pt x="76820" y="2258018"/>
              </a:moveTo>
              <a:arcTo wR="1745835" hR="1745835" stAng="9776397" swAng="1910415"/>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2507A54-C3D0-47B6-B6EC-9866CD889D64}">
      <dsp:nvSpPr>
        <dsp:cNvPr id="0" name=""/>
        <dsp:cNvSpPr/>
      </dsp:nvSpPr>
      <dsp:spPr>
        <a:xfrm>
          <a:off x="2469678" y="903298"/>
          <a:ext cx="1481545" cy="7413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solidFill>
                <a:schemeClr val="tx2">
                  <a:lumMod val="75000"/>
                </a:schemeClr>
              </a:solidFill>
              <a:effectLst/>
              <a:latin typeface="微软雅黑" panose="020B0503020204020204" pitchFamily="34" charset="-122"/>
              <a:ea typeface="微软雅黑" panose="020B0503020204020204" pitchFamily="34" charset="-122"/>
            </a:rPr>
            <a:t>制造业</a:t>
          </a:r>
        </a:p>
      </dsp:txBody>
      <dsp:txXfrm>
        <a:off x="2505868" y="939488"/>
        <a:ext cx="1409165" cy="668968"/>
      </dsp:txXfrm>
    </dsp:sp>
    <dsp:sp modelId="{615CA2C7-B8FF-4384-AAC3-511051279A03}">
      <dsp:nvSpPr>
        <dsp:cNvPr id="0" name=""/>
        <dsp:cNvSpPr/>
      </dsp:nvSpPr>
      <dsp:spPr>
        <a:xfrm>
          <a:off x="2977569" y="385372"/>
          <a:ext cx="3491671" cy="3491671"/>
        </a:xfrm>
        <a:custGeom>
          <a:avLst/>
          <a:gdLst/>
          <a:ahLst/>
          <a:cxnLst/>
          <a:rect l="0" t="0" r="0" b="0"/>
          <a:pathLst>
            <a:path>
              <a:moveTo>
                <a:pt x="509317" y="513372"/>
              </a:moveTo>
              <a:arcTo wR="1745835" hR="1745835" stAng="13494355" swAng="1245582"/>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7F3CD2-CC3C-4A60-B381-3A23961B0568}">
      <dsp:nvSpPr>
        <dsp:cNvPr id="0" name=""/>
        <dsp:cNvSpPr/>
      </dsp:nvSpPr>
      <dsp:spPr>
        <a:xfrm>
          <a:off x="923195" y="0"/>
          <a:ext cx="7272952" cy="4556959"/>
        </a:xfrm>
        <a:prstGeom prst="quadArrow">
          <a:avLst>
            <a:gd name="adj1" fmla="val 2000"/>
            <a:gd name="adj2" fmla="val 4000"/>
            <a:gd name="adj3" fmla="val 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B413AA6-9DEF-439D-992F-97A83CC590A2}">
      <dsp:nvSpPr>
        <dsp:cNvPr id="0" name=""/>
        <dsp:cNvSpPr/>
      </dsp:nvSpPr>
      <dsp:spPr>
        <a:xfrm>
          <a:off x="2577394" y="296202"/>
          <a:ext cx="1822783" cy="1822783"/>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180000" rIns="91440" bIns="91440" numCol="1" spcCol="1270" anchor="ctr" anchorCtr="0">
          <a:noAutofit/>
        </a:bodyPr>
        <a:lstStyle/>
        <a:p>
          <a:pPr marL="0" lvl="0" indent="0" algn="ctr" defTabSz="1066800">
            <a:lnSpc>
              <a:spcPct val="90000"/>
            </a:lnSpc>
            <a:spcBef>
              <a:spcPct val="0"/>
            </a:spcBef>
            <a:spcAft>
              <a:spcPts val="0"/>
            </a:spcAft>
            <a:buNone/>
          </a:pPr>
          <a:r>
            <a:rPr lang="zh-CN" altLang="en-US" sz="2400" b="1" kern="1200" dirty="0">
              <a:solidFill>
                <a:schemeClr val="bg1"/>
              </a:solidFill>
              <a:latin typeface="微软雅黑" panose="020B0503020204020204" pitchFamily="34" charset="-122"/>
              <a:ea typeface="微软雅黑" panose="020B0503020204020204" pitchFamily="34" charset="-122"/>
            </a:rPr>
            <a:t>创意组</a:t>
          </a:r>
        </a:p>
      </dsp:txBody>
      <dsp:txXfrm>
        <a:off x="2666375" y="385183"/>
        <a:ext cx="1644821" cy="1644821"/>
      </dsp:txXfrm>
    </dsp:sp>
    <dsp:sp modelId="{B8D1D212-B2D5-42B8-8CDD-D4AEEB9952F9}">
      <dsp:nvSpPr>
        <dsp:cNvPr id="0" name=""/>
        <dsp:cNvSpPr/>
      </dsp:nvSpPr>
      <dsp:spPr>
        <a:xfrm>
          <a:off x="4719165" y="296202"/>
          <a:ext cx="1822783" cy="1822783"/>
        </a:xfrm>
        <a:prstGeom prst="round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18000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chemeClr val="tx2">
                  <a:lumMod val="75000"/>
                </a:schemeClr>
              </a:solidFill>
              <a:latin typeface="微软雅黑" panose="020B0503020204020204" pitchFamily="34" charset="-122"/>
              <a:ea typeface="微软雅黑" panose="020B0503020204020204" pitchFamily="34" charset="-122"/>
            </a:rPr>
            <a:t>初创组</a:t>
          </a:r>
        </a:p>
      </dsp:txBody>
      <dsp:txXfrm>
        <a:off x="4808146" y="385183"/>
        <a:ext cx="1644821" cy="1644821"/>
      </dsp:txXfrm>
    </dsp:sp>
    <dsp:sp modelId="{1583FE52-09CD-4D8D-8F82-27A2209AC8BB}">
      <dsp:nvSpPr>
        <dsp:cNvPr id="0" name=""/>
        <dsp:cNvSpPr/>
      </dsp:nvSpPr>
      <dsp:spPr>
        <a:xfrm>
          <a:off x="2577394" y="2437973"/>
          <a:ext cx="1822783" cy="1822783"/>
        </a:xfrm>
        <a:prstGeom prst="roundRect">
          <a:avLst/>
        </a:prstGeom>
        <a:solidFill>
          <a:srgbClr val="F7964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18000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chemeClr val="tx2">
                  <a:lumMod val="75000"/>
                </a:schemeClr>
              </a:solidFill>
              <a:latin typeface="微软雅黑" panose="020B0503020204020204" pitchFamily="34" charset="-122"/>
              <a:ea typeface="微软雅黑" panose="020B0503020204020204" pitchFamily="34" charset="-122"/>
            </a:rPr>
            <a:t>成长组</a:t>
          </a:r>
        </a:p>
      </dsp:txBody>
      <dsp:txXfrm>
        <a:off x="2666375" y="2526954"/>
        <a:ext cx="1644821" cy="1644821"/>
      </dsp:txXfrm>
    </dsp:sp>
    <dsp:sp modelId="{1F063A50-23C0-4413-9C1D-043717256D1B}">
      <dsp:nvSpPr>
        <dsp:cNvPr id="0" name=""/>
        <dsp:cNvSpPr/>
      </dsp:nvSpPr>
      <dsp:spPr>
        <a:xfrm>
          <a:off x="4719165" y="2437973"/>
          <a:ext cx="1822783" cy="1822783"/>
        </a:xfrm>
        <a:prstGeom prst="roundRect">
          <a:avLst/>
        </a:prstGeom>
        <a:solidFill>
          <a:srgbClr val="573C7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180000" rIns="91440" bIns="91440" numCol="1" spcCol="1270" anchor="b" anchorCtr="0">
          <a:noAutofit/>
        </a:bodyPr>
        <a:lstStyle/>
        <a:p>
          <a:pPr marL="0" lvl="0" indent="0" algn="ctr" defTabSz="1066800">
            <a:lnSpc>
              <a:spcPct val="100000"/>
            </a:lnSpc>
            <a:spcBef>
              <a:spcPct val="0"/>
            </a:spcBef>
            <a:spcAft>
              <a:spcPts val="0"/>
            </a:spcAft>
            <a:buNone/>
          </a:pPr>
          <a:r>
            <a:rPr lang="zh-CN" altLang="en-US" sz="2400" b="1" kern="1200" dirty="0">
              <a:solidFill>
                <a:schemeClr val="bg1"/>
              </a:solidFill>
              <a:latin typeface="微软雅黑" panose="020B0503020204020204" pitchFamily="34" charset="-122"/>
              <a:ea typeface="微软雅黑" panose="020B0503020204020204" pitchFamily="34" charset="-122"/>
            </a:rPr>
            <a:t>就业型</a:t>
          </a:r>
          <a:endParaRPr lang="en-US" altLang="zh-CN" sz="2400" b="1" kern="1200" dirty="0">
            <a:solidFill>
              <a:schemeClr val="bg1"/>
            </a:solidFill>
            <a:latin typeface="微软雅黑" panose="020B0503020204020204" pitchFamily="34" charset="-122"/>
            <a:ea typeface="微软雅黑" panose="020B0503020204020204" pitchFamily="34" charset="-122"/>
          </a:endParaRPr>
        </a:p>
        <a:p>
          <a:pPr marL="0" lvl="0" indent="0" algn="ctr" defTabSz="1066800">
            <a:lnSpc>
              <a:spcPct val="100000"/>
            </a:lnSpc>
            <a:spcBef>
              <a:spcPct val="0"/>
            </a:spcBef>
            <a:spcAft>
              <a:spcPts val="0"/>
            </a:spcAft>
            <a:buNone/>
          </a:pPr>
          <a:r>
            <a:rPr lang="zh-CN" altLang="en-US" sz="2400" b="1" kern="1200" dirty="0">
              <a:solidFill>
                <a:schemeClr val="bg1"/>
              </a:solidFill>
              <a:latin typeface="微软雅黑" panose="020B0503020204020204" pitchFamily="34" charset="-122"/>
              <a:ea typeface="微软雅黑" panose="020B0503020204020204" pitchFamily="34" charset="-122"/>
            </a:rPr>
            <a:t>创业组</a:t>
          </a:r>
        </a:p>
      </dsp:txBody>
      <dsp:txXfrm>
        <a:off x="4808146" y="2526954"/>
        <a:ext cx="1644821" cy="1644821"/>
      </dsp:txXfrm>
    </dsp:sp>
  </dsp:spTree>
</dsp:drawing>
</file>

<file path=ppt/diagrams/layout1.xml><?xml version="1.0" encoding="utf-8"?>
<dgm:layoutDef xmlns:dgm="http://schemas.openxmlformats.org/drawingml/2006/diagram" xmlns:a="http://schemas.openxmlformats.org/drawingml/2006/main" uniqueId="urn:microsoft.com/office/officeart/2005/8/layout/cycle6#1">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endSty" val="noArr"/>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1DF04162-C5FD-4B04-B1A1-65C963E72DD0}" type="datetimeFigureOut">
              <a:rPr lang="zh-CN" altLang="en-US"/>
              <a:pPr>
                <a:defRPr/>
              </a:pPr>
              <a:t>2018/4/19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EF2E839A-B9C2-410D-BF92-22696250CE06}" type="slidenum">
              <a:rPr lang="zh-CN" altLang="en-US"/>
              <a:pPr>
                <a:defRPr/>
              </a:pPr>
              <a:t>‹#›</a:t>
            </a:fld>
            <a:endParaRPr lang="zh-CN" altLang="en-US"/>
          </a:p>
        </p:txBody>
      </p:sp>
    </p:spTree>
    <p:extLst>
      <p:ext uri="{BB962C8B-B14F-4D97-AF65-F5344CB8AC3E}">
        <p14:creationId xmlns:p14="http://schemas.microsoft.com/office/powerpoint/2010/main" val="24152097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6" name="Date Placeholder 3"/>
          <p:cNvSpPr>
            <a:spLocks noChangeArrowheads="1"/>
          </p:cNvSpPr>
          <p:nvPr userDrawn="1"/>
        </p:nvSpPr>
        <p:spPr bwMode="auto">
          <a:xfrm>
            <a:off x="11113" y="6584217"/>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p>
            <a:pPr>
              <a:buFont typeface="Arial" pitchFamily="34" charset="0"/>
              <a:buNone/>
            </a:pPr>
            <a:r>
              <a:rPr lang="zh-CN" altLang="en-US" sz="1200" b="1" dirty="0">
                <a:solidFill>
                  <a:schemeClr val="bg1">
                    <a:lumMod val="75000"/>
                  </a:schemeClr>
                </a:solidFill>
                <a:latin typeface="微软雅黑" pitchFamily="34" charset="-122"/>
                <a:ea typeface="微软雅黑" pitchFamily="34" charset="-122"/>
                <a:sym typeface="微软雅黑" pitchFamily="34" charset="-122"/>
              </a:rPr>
              <a:t>四川省教育厅</a:t>
            </a:r>
            <a:endParaRPr lang="zh-CN" altLang="en-US" sz="2000" b="1" dirty="0">
              <a:solidFill>
                <a:schemeClr val="bg1">
                  <a:lumMod val="75000"/>
                </a:schemeClr>
              </a:solidFill>
            </a:endParaRPr>
          </a:p>
        </p:txBody>
      </p:sp>
      <p:sp>
        <p:nvSpPr>
          <p:cNvPr id="7" name="Slide Number Placeholder 5"/>
          <p:cNvSpPr>
            <a:spLocks noChangeArrowheads="1"/>
          </p:cNvSpPr>
          <p:nvPr userDrawn="1"/>
        </p:nvSpPr>
        <p:spPr bwMode="auto">
          <a:xfrm>
            <a:off x="8904288" y="6569930"/>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p>
            <a:pPr algn="r">
              <a:buFont typeface="Arial" pitchFamily="34" charset="0"/>
              <a:buNone/>
            </a:pPr>
            <a:r>
              <a:rPr lang="zh-CN" altLang="en-US" sz="1200" b="1" dirty="0">
                <a:solidFill>
                  <a:schemeClr val="bg1">
                    <a:lumMod val="75000"/>
                  </a:schemeClr>
                </a:solidFill>
                <a:latin typeface="微软雅黑" pitchFamily="34" charset="-122"/>
                <a:ea typeface="微软雅黑" pitchFamily="34" charset="-122"/>
              </a:rPr>
              <a:t>本科教学</a:t>
            </a:r>
          </a:p>
        </p:txBody>
      </p:sp>
      <p:sp>
        <p:nvSpPr>
          <p:cNvPr id="8" name="AutoShape 16"/>
          <p:cNvSpPr>
            <a:spLocks noChangeArrowheads="1"/>
          </p:cNvSpPr>
          <p:nvPr userDrawn="1"/>
        </p:nvSpPr>
        <p:spPr bwMode="auto">
          <a:xfrm>
            <a:off x="0" y="539750"/>
            <a:ext cx="12192000" cy="471488"/>
          </a:xfrm>
          <a:prstGeom prst="flowChartProcess">
            <a:avLst/>
          </a:prstGeom>
          <a:solidFill>
            <a:schemeClr val="tx1"/>
          </a:solidFill>
          <a:ln w="9525">
            <a:solidFill>
              <a:schemeClr val="tx1"/>
            </a:solidFill>
            <a:miter lim="800000"/>
            <a:headEnd/>
            <a:tailEnd/>
          </a:ln>
        </p:spPr>
        <p:txBody>
          <a:bodyPr wrap="none"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Text Box 4"/>
          <p:cNvSpPr txBox="1">
            <a:spLocks noChangeArrowheads="1"/>
          </p:cNvSpPr>
          <p:nvPr userDrawn="1"/>
        </p:nvSpPr>
        <p:spPr bwMode="auto">
          <a:xfrm>
            <a:off x="1468438" y="638175"/>
            <a:ext cx="5029200" cy="366713"/>
          </a:xfrm>
          <a:prstGeom prst="rect">
            <a:avLst/>
          </a:prstGeom>
          <a:noFill/>
          <a:ln w="9525">
            <a:noFill/>
            <a:miter lim="800000"/>
            <a:headEnd/>
            <a:tailEnd/>
          </a:ln>
        </p:spPr>
        <p:txBody>
          <a:bodyPr>
            <a:spAutoFit/>
          </a:bodyPr>
          <a:lstStyle/>
          <a:p>
            <a:pPr marL="457200" indent="-457200">
              <a:spcBef>
                <a:spcPct val="50000"/>
              </a:spcBef>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三、教学过程</a:t>
            </a:r>
          </a:p>
        </p:txBody>
      </p:sp>
      <p:pic>
        <p:nvPicPr>
          <p:cNvPr id="10" name="组合 133"/>
          <p:cNvPicPr>
            <a:picLocks noChangeArrowheads="1"/>
          </p:cNvPicPr>
          <p:nvPr userDrawn="1"/>
        </p:nvPicPr>
        <p:blipFill>
          <a:blip r:embed="rId2" cstate="print"/>
          <a:srcRect/>
          <a:stretch>
            <a:fillRect/>
          </a:stretch>
        </p:blipFill>
        <p:spPr bwMode="auto">
          <a:xfrm>
            <a:off x="295275" y="398545"/>
            <a:ext cx="746125" cy="766763"/>
          </a:xfrm>
          <a:prstGeom prst="rect">
            <a:avLst/>
          </a:prstGeom>
          <a:solidFill>
            <a:srgbClr val="336699"/>
          </a:solidFill>
          <a:ln w="9525">
            <a:solidFill>
              <a:srgbClr val="336699"/>
            </a:solidFill>
            <a:miter lim="800000"/>
            <a:headEnd/>
            <a:tailEnd/>
          </a:ln>
        </p:spPr>
      </p:pic>
      <p:grpSp>
        <p:nvGrpSpPr>
          <p:cNvPr id="11" name="组合 30"/>
          <p:cNvGrpSpPr/>
          <p:nvPr userDrawn="1"/>
        </p:nvGrpSpPr>
        <p:grpSpPr>
          <a:xfrm>
            <a:off x="0" y="398545"/>
            <a:ext cx="12192000" cy="766763"/>
            <a:chOff x="0" y="398545"/>
            <a:chExt cx="12192000" cy="766763"/>
          </a:xfrm>
        </p:grpSpPr>
        <p:sp>
          <p:nvSpPr>
            <p:cNvPr id="12" name="AutoShape 16"/>
            <p:cNvSpPr>
              <a:spLocks noChangeArrowheads="1"/>
            </p:cNvSpPr>
            <p:nvPr/>
          </p:nvSpPr>
          <p:spPr bwMode="auto">
            <a:xfrm>
              <a:off x="0" y="539750"/>
              <a:ext cx="12192000" cy="471488"/>
            </a:xfrm>
            <a:prstGeom prst="flowChartProcess">
              <a:avLst/>
            </a:prstGeom>
            <a:solidFill>
              <a:srgbClr val="595959"/>
            </a:solidFill>
            <a:ln w="9525">
              <a:noFill/>
              <a:miter lim="800000"/>
              <a:headEnd/>
              <a:tailEnd/>
            </a:ln>
          </p:spPr>
          <p:txBody>
            <a:bodyPr wrap="none"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3" name="组合 133"/>
            <p:cNvPicPr>
              <a:picLocks noChangeArrowheads="1"/>
            </p:cNvPicPr>
            <p:nvPr/>
          </p:nvPicPr>
          <p:blipFill>
            <a:blip r:embed="rId2" cstate="print"/>
            <a:srcRect/>
            <a:stretch>
              <a:fillRect/>
            </a:stretch>
          </p:blipFill>
          <p:spPr bwMode="auto">
            <a:xfrm>
              <a:off x="295275" y="398545"/>
              <a:ext cx="746125" cy="766763"/>
            </a:xfrm>
            <a:prstGeom prst="rect">
              <a:avLst/>
            </a:prstGeom>
            <a:solidFill>
              <a:srgbClr val="336699"/>
            </a:solidFill>
            <a:ln w="9525">
              <a:solidFill>
                <a:srgbClr val="336699"/>
              </a:solidFill>
              <a:miter lim="800000"/>
              <a:headEnd/>
              <a:tailEnd/>
            </a:ln>
            <a:effectLst>
              <a:innerShdw blurRad="114300">
                <a:prstClr val="black"/>
              </a:innerShdw>
            </a:effectLst>
          </p:spPr>
        </p:pic>
        <p:sp>
          <p:nvSpPr>
            <p:cNvPr id="14" name="任意多边形 13"/>
            <p:cNvSpPr/>
            <p:nvPr/>
          </p:nvSpPr>
          <p:spPr>
            <a:xfrm>
              <a:off x="11780119" y="547915"/>
              <a:ext cx="406400" cy="471488"/>
            </a:xfrm>
            <a:custGeom>
              <a:avLst/>
              <a:gdLst>
                <a:gd name="connsiteX0" fmla="*/ 354090 w 406400"/>
                <a:gd name="connsiteY0" fmla="*/ 0 h 471488"/>
                <a:gd name="connsiteX1" fmla="*/ 406400 w 406400"/>
                <a:gd name="connsiteY1" fmla="*/ 0 h 471488"/>
                <a:gd name="connsiteX2" fmla="*/ 406400 w 406400"/>
                <a:gd name="connsiteY2" fmla="*/ 471488 h 471488"/>
                <a:gd name="connsiteX3" fmla="*/ 14391 w 406400"/>
                <a:gd name="connsiteY3" fmla="*/ 471488 h 471488"/>
                <a:gd name="connsiteX4" fmla="*/ 0 w 406400"/>
                <a:gd name="connsiteY4" fmla="*/ 400344 h 471488"/>
                <a:gd name="connsiteX5" fmla="*/ 324496 w 406400"/>
                <a:gd name="connsiteY5" fmla="*/ 2978 h 47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400" h="471488">
                  <a:moveTo>
                    <a:pt x="354090" y="0"/>
                  </a:moveTo>
                  <a:lnTo>
                    <a:pt x="406400" y="0"/>
                  </a:lnTo>
                  <a:lnTo>
                    <a:pt x="406400" y="471488"/>
                  </a:lnTo>
                  <a:lnTo>
                    <a:pt x="14391" y="471488"/>
                  </a:lnTo>
                  <a:lnTo>
                    <a:pt x="0" y="400344"/>
                  </a:lnTo>
                  <a:cubicBezTo>
                    <a:pt x="0" y="204334"/>
                    <a:pt x="139306" y="40799"/>
                    <a:pt x="324496" y="2978"/>
                  </a:cubicBezTo>
                  <a:close/>
                </a:path>
              </a:pathLst>
            </a:custGeom>
            <a:solidFill>
              <a:schemeClr val="accent1">
                <a:lumMod val="75000"/>
              </a:schemeClr>
            </a:solidFill>
            <a:ln w="28575">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ChangeArrowheads="1"/>
          </p:cNvSpPr>
          <p:nvPr userDrawn="1"/>
        </p:nvSpPr>
        <p:spPr bwMode="auto">
          <a:xfrm>
            <a:off x="11113" y="6584217"/>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p>
            <a:pPr>
              <a:buFont typeface="Arial" pitchFamily="34" charset="0"/>
              <a:buNone/>
            </a:pPr>
            <a:r>
              <a:rPr lang="zh-CN" altLang="en-US" sz="1200" b="1" dirty="0">
                <a:solidFill>
                  <a:schemeClr val="bg1">
                    <a:lumMod val="75000"/>
                  </a:schemeClr>
                </a:solidFill>
                <a:latin typeface="微软雅黑" pitchFamily="34" charset="-122"/>
                <a:ea typeface="微软雅黑" pitchFamily="34" charset="-122"/>
                <a:sym typeface="微软雅黑" pitchFamily="34" charset="-122"/>
              </a:rPr>
              <a:t>四川省教育厅</a:t>
            </a:r>
            <a:endParaRPr lang="zh-CN" altLang="en-US" sz="2000" b="1" dirty="0">
              <a:solidFill>
                <a:schemeClr val="bg1">
                  <a:lumMod val="75000"/>
                </a:schemeClr>
              </a:solidFill>
            </a:endParaRPr>
          </a:p>
        </p:txBody>
      </p:sp>
      <p:sp>
        <p:nvSpPr>
          <p:cNvPr id="3" name="Slide Number Placeholder 5"/>
          <p:cNvSpPr>
            <a:spLocks noChangeArrowheads="1"/>
          </p:cNvSpPr>
          <p:nvPr userDrawn="1"/>
        </p:nvSpPr>
        <p:spPr bwMode="auto">
          <a:xfrm>
            <a:off x="8904288" y="6569930"/>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p>
            <a:pPr algn="r">
              <a:buFont typeface="Arial" pitchFamily="34" charset="0"/>
              <a:buNone/>
            </a:pPr>
            <a:r>
              <a:rPr lang="zh-CN" altLang="en-US" sz="1200" b="1" dirty="0">
                <a:solidFill>
                  <a:schemeClr val="bg1">
                    <a:lumMod val="75000"/>
                  </a:schemeClr>
                </a:solidFill>
                <a:latin typeface="微软雅黑" pitchFamily="34" charset="-122"/>
                <a:ea typeface="微软雅黑" pitchFamily="34" charset="-122"/>
              </a:rPr>
              <a:t>本科教学</a:t>
            </a:r>
          </a:p>
        </p:txBody>
      </p:sp>
      <p:sp>
        <p:nvSpPr>
          <p:cNvPr id="4" name="AutoShape 16"/>
          <p:cNvSpPr>
            <a:spLocks noChangeArrowheads="1"/>
          </p:cNvSpPr>
          <p:nvPr userDrawn="1"/>
        </p:nvSpPr>
        <p:spPr bwMode="auto">
          <a:xfrm>
            <a:off x="0" y="539750"/>
            <a:ext cx="12192000" cy="471488"/>
          </a:xfrm>
          <a:prstGeom prst="flowChartProcess">
            <a:avLst/>
          </a:prstGeom>
          <a:solidFill>
            <a:schemeClr val="tx1"/>
          </a:solidFill>
          <a:ln w="9525">
            <a:solidFill>
              <a:schemeClr val="tx1"/>
            </a:solidFill>
            <a:miter lim="800000"/>
            <a:headEnd/>
            <a:tailEnd/>
          </a:ln>
        </p:spPr>
        <p:txBody>
          <a:bodyPr wrap="none"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Text Box 4"/>
          <p:cNvSpPr txBox="1">
            <a:spLocks noChangeArrowheads="1"/>
          </p:cNvSpPr>
          <p:nvPr userDrawn="1"/>
        </p:nvSpPr>
        <p:spPr bwMode="auto">
          <a:xfrm>
            <a:off x="1468438" y="638175"/>
            <a:ext cx="5029200" cy="366713"/>
          </a:xfrm>
          <a:prstGeom prst="rect">
            <a:avLst/>
          </a:prstGeom>
          <a:noFill/>
          <a:ln w="9525">
            <a:noFill/>
            <a:miter lim="800000"/>
            <a:headEnd/>
            <a:tailEnd/>
          </a:ln>
        </p:spPr>
        <p:txBody>
          <a:bodyPr>
            <a:spAutoFit/>
          </a:bodyPr>
          <a:lstStyle/>
          <a:p>
            <a:pPr marL="457200" indent="-457200">
              <a:spcBef>
                <a:spcPct val="50000"/>
              </a:spcBef>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三、教学过程</a:t>
            </a:r>
          </a:p>
        </p:txBody>
      </p:sp>
      <p:pic>
        <p:nvPicPr>
          <p:cNvPr id="6" name="组合 133"/>
          <p:cNvPicPr>
            <a:picLocks noChangeArrowheads="1"/>
          </p:cNvPicPr>
          <p:nvPr userDrawn="1"/>
        </p:nvPicPr>
        <p:blipFill>
          <a:blip r:embed="rId2" cstate="print"/>
          <a:srcRect/>
          <a:stretch>
            <a:fillRect/>
          </a:stretch>
        </p:blipFill>
        <p:spPr bwMode="auto">
          <a:xfrm>
            <a:off x="295275" y="398545"/>
            <a:ext cx="746125" cy="766763"/>
          </a:xfrm>
          <a:prstGeom prst="rect">
            <a:avLst/>
          </a:prstGeom>
          <a:solidFill>
            <a:srgbClr val="336699"/>
          </a:solidFill>
          <a:ln w="9525">
            <a:solidFill>
              <a:srgbClr val="336699"/>
            </a:solidFill>
            <a:miter lim="800000"/>
            <a:headEnd/>
            <a:tailEnd/>
          </a:ln>
        </p:spPr>
      </p:pic>
      <p:grpSp>
        <p:nvGrpSpPr>
          <p:cNvPr id="7" name="组合 30"/>
          <p:cNvGrpSpPr/>
          <p:nvPr userDrawn="1"/>
        </p:nvGrpSpPr>
        <p:grpSpPr>
          <a:xfrm>
            <a:off x="0" y="398545"/>
            <a:ext cx="12192000" cy="766763"/>
            <a:chOff x="0" y="398545"/>
            <a:chExt cx="12192000" cy="766763"/>
          </a:xfrm>
        </p:grpSpPr>
        <p:sp>
          <p:nvSpPr>
            <p:cNvPr id="8" name="AutoShape 16"/>
            <p:cNvSpPr>
              <a:spLocks noChangeArrowheads="1"/>
            </p:cNvSpPr>
            <p:nvPr/>
          </p:nvSpPr>
          <p:spPr bwMode="auto">
            <a:xfrm>
              <a:off x="0" y="539750"/>
              <a:ext cx="12192000" cy="471488"/>
            </a:xfrm>
            <a:prstGeom prst="flowChartProcess">
              <a:avLst/>
            </a:prstGeom>
            <a:solidFill>
              <a:srgbClr val="595959"/>
            </a:solidFill>
            <a:ln w="9525">
              <a:noFill/>
              <a:miter lim="800000"/>
              <a:headEnd/>
              <a:tailEnd/>
            </a:ln>
          </p:spPr>
          <p:txBody>
            <a:bodyPr wrap="none"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9" name="组合 133"/>
            <p:cNvPicPr>
              <a:picLocks noChangeArrowheads="1"/>
            </p:cNvPicPr>
            <p:nvPr/>
          </p:nvPicPr>
          <p:blipFill>
            <a:blip r:embed="rId2" cstate="print"/>
            <a:srcRect/>
            <a:stretch>
              <a:fillRect/>
            </a:stretch>
          </p:blipFill>
          <p:spPr bwMode="auto">
            <a:xfrm>
              <a:off x="295275" y="398545"/>
              <a:ext cx="746125" cy="766763"/>
            </a:xfrm>
            <a:prstGeom prst="rect">
              <a:avLst/>
            </a:prstGeom>
            <a:solidFill>
              <a:srgbClr val="336699"/>
            </a:solidFill>
            <a:ln w="9525">
              <a:solidFill>
                <a:srgbClr val="336699"/>
              </a:solidFill>
              <a:miter lim="800000"/>
              <a:headEnd/>
              <a:tailEnd/>
            </a:ln>
            <a:effectLst>
              <a:innerShdw blurRad="114300">
                <a:prstClr val="black"/>
              </a:innerShdw>
            </a:effectLst>
          </p:spPr>
        </p:pic>
        <p:sp>
          <p:nvSpPr>
            <p:cNvPr id="10" name="任意多边形 9"/>
            <p:cNvSpPr/>
            <p:nvPr/>
          </p:nvSpPr>
          <p:spPr>
            <a:xfrm>
              <a:off x="11780119" y="547915"/>
              <a:ext cx="406400" cy="471488"/>
            </a:xfrm>
            <a:custGeom>
              <a:avLst/>
              <a:gdLst>
                <a:gd name="connsiteX0" fmla="*/ 354090 w 406400"/>
                <a:gd name="connsiteY0" fmla="*/ 0 h 471488"/>
                <a:gd name="connsiteX1" fmla="*/ 406400 w 406400"/>
                <a:gd name="connsiteY1" fmla="*/ 0 h 471488"/>
                <a:gd name="connsiteX2" fmla="*/ 406400 w 406400"/>
                <a:gd name="connsiteY2" fmla="*/ 471488 h 471488"/>
                <a:gd name="connsiteX3" fmla="*/ 14391 w 406400"/>
                <a:gd name="connsiteY3" fmla="*/ 471488 h 471488"/>
                <a:gd name="connsiteX4" fmla="*/ 0 w 406400"/>
                <a:gd name="connsiteY4" fmla="*/ 400344 h 471488"/>
                <a:gd name="connsiteX5" fmla="*/ 324496 w 406400"/>
                <a:gd name="connsiteY5" fmla="*/ 2978 h 47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400" h="471488">
                  <a:moveTo>
                    <a:pt x="354090" y="0"/>
                  </a:moveTo>
                  <a:lnTo>
                    <a:pt x="406400" y="0"/>
                  </a:lnTo>
                  <a:lnTo>
                    <a:pt x="406400" y="471488"/>
                  </a:lnTo>
                  <a:lnTo>
                    <a:pt x="14391" y="471488"/>
                  </a:lnTo>
                  <a:lnTo>
                    <a:pt x="0" y="400344"/>
                  </a:lnTo>
                  <a:cubicBezTo>
                    <a:pt x="0" y="204334"/>
                    <a:pt x="139306" y="40799"/>
                    <a:pt x="324496" y="2978"/>
                  </a:cubicBezTo>
                  <a:close/>
                </a:path>
              </a:pathLst>
            </a:custGeom>
            <a:solidFill>
              <a:schemeClr val="accent1">
                <a:lumMod val="75000"/>
              </a:schemeClr>
            </a:solidFill>
            <a:ln w="28575">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12" name="Date Placeholder 3"/>
          <p:cNvSpPr>
            <a:spLocks noChangeArrowheads="1"/>
          </p:cNvSpPr>
          <p:nvPr userDrawn="1"/>
        </p:nvSpPr>
        <p:spPr bwMode="auto">
          <a:xfrm>
            <a:off x="11113" y="6584217"/>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p>
            <a:pPr>
              <a:buFont typeface="Arial" pitchFamily="34" charset="0"/>
              <a:buNone/>
            </a:pPr>
            <a:r>
              <a:rPr lang="zh-CN" altLang="en-US" sz="1200" b="1" dirty="0">
                <a:solidFill>
                  <a:schemeClr val="bg1">
                    <a:lumMod val="75000"/>
                  </a:schemeClr>
                </a:solidFill>
                <a:latin typeface="微软雅黑" pitchFamily="34" charset="-122"/>
                <a:ea typeface="微软雅黑" pitchFamily="34" charset="-122"/>
                <a:sym typeface="微软雅黑" pitchFamily="34" charset="-122"/>
              </a:rPr>
              <a:t>四川省教育厅</a:t>
            </a:r>
            <a:endParaRPr lang="zh-CN" altLang="en-US" sz="2000" b="1" dirty="0">
              <a:solidFill>
                <a:schemeClr val="bg1">
                  <a:lumMod val="75000"/>
                </a:schemeClr>
              </a:solidFill>
            </a:endParaRPr>
          </a:p>
        </p:txBody>
      </p:sp>
      <p:sp>
        <p:nvSpPr>
          <p:cNvPr id="13" name="Slide Number Placeholder 5"/>
          <p:cNvSpPr>
            <a:spLocks noChangeArrowheads="1"/>
          </p:cNvSpPr>
          <p:nvPr userDrawn="1"/>
        </p:nvSpPr>
        <p:spPr bwMode="auto">
          <a:xfrm>
            <a:off x="8904288" y="6569930"/>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p>
            <a:pPr algn="r">
              <a:buFont typeface="Arial" pitchFamily="34" charset="0"/>
              <a:buNone/>
            </a:pPr>
            <a:r>
              <a:rPr lang="zh-CN" altLang="en-US" sz="1200" b="1" dirty="0">
                <a:solidFill>
                  <a:schemeClr val="bg1">
                    <a:lumMod val="75000"/>
                  </a:schemeClr>
                </a:solidFill>
                <a:latin typeface="微软雅黑" pitchFamily="34" charset="-122"/>
                <a:ea typeface="微软雅黑" pitchFamily="34" charset="-122"/>
              </a:rPr>
              <a:t>本科教学</a:t>
            </a:r>
          </a:p>
        </p:txBody>
      </p:sp>
      <p:grpSp>
        <p:nvGrpSpPr>
          <p:cNvPr id="14" name="组合 15"/>
          <p:cNvGrpSpPr/>
          <p:nvPr userDrawn="1"/>
        </p:nvGrpSpPr>
        <p:grpSpPr>
          <a:xfrm>
            <a:off x="0" y="365125"/>
            <a:ext cx="12192000" cy="811213"/>
            <a:chOff x="0" y="365125"/>
            <a:chExt cx="12192000" cy="811213"/>
          </a:xfrm>
        </p:grpSpPr>
        <p:sp>
          <p:nvSpPr>
            <p:cNvPr id="15" name="AutoShape 16"/>
            <p:cNvSpPr>
              <a:spLocks noChangeArrowheads="1"/>
            </p:cNvSpPr>
            <p:nvPr/>
          </p:nvSpPr>
          <p:spPr bwMode="auto">
            <a:xfrm>
              <a:off x="0" y="539750"/>
              <a:ext cx="12192000" cy="471488"/>
            </a:xfrm>
            <a:prstGeom prst="flowChartProcess">
              <a:avLst/>
            </a:prstGeom>
            <a:solidFill>
              <a:srgbClr val="595959"/>
            </a:solidFill>
            <a:ln w="9525">
              <a:noFill/>
              <a:miter lim="800000"/>
              <a:headEnd/>
              <a:tailEnd/>
            </a:ln>
          </p:spPr>
          <p:txBody>
            <a:bodyPr wrap="none"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6" name="组合 14"/>
            <p:cNvGrpSpPr/>
            <p:nvPr/>
          </p:nvGrpSpPr>
          <p:grpSpPr>
            <a:xfrm>
              <a:off x="360363" y="365125"/>
              <a:ext cx="11831637" cy="811213"/>
              <a:chOff x="360363" y="365125"/>
              <a:chExt cx="11831637" cy="811213"/>
            </a:xfrm>
          </p:grpSpPr>
          <p:pic>
            <p:nvPicPr>
              <p:cNvPr id="18" name="组合 35"/>
              <p:cNvPicPr>
                <a:picLocks noChangeArrowheads="1"/>
              </p:cNvPicPr>
              <p:nvPr/>
            </p:nvPicPr>
            <p:blipFill>
              <a:blip r:embed="rId2" cstate="print"/>
              <a:srcRect/>
              <a:stretch>
                <a:fillRect/>
              </a:stretch>
            </p:blipFill>
            <p:spPr bwMode="auto">
              <a:xfrm>
                <a:off x="360363" y="365125"/>
                <a:ext cx="846137" cy="811213"/>
              </a:xfrm>
              <a:prstGeom prst="rect">
                <a:avLst/>
              </a:prstGeom>
              <a:solidFill>
                <a:srgbClr val="336699"/>
              </a:solidFill>
              <a:ln w="9525">
                <a:solidFill>
                  <a:srgbClr val="336699"/>
                </a:solidFill>
                <a:miter lim="800000"/>
                <a:headEnd/>
                <a:tailEnd/>
              </a:ln>
              <a:effectLst>
                <a:innerShdw blurRad="114300">
                  <a:prstClr val="black"/>
                </a:innerShdw>
              </a:effectLst>
            </p:spPr>
          </p:pic>
          <p:sp>
            <p:nvSpPr>
              <p:cNvPr id="19" name="任意多边形 18"/>
              <p:cNvSpPr/>
              <p:nvPr/>
            </p:nvSpPr>
            <p:spPr>
              <a:xfrm>
                <a:off x="11785600" y="533400"/>
                <a:ext cx="406400" cy="471488"/>
              </a:xfrm>
              <a:custGeom>
                <a:avLst/>
                <a:gdLst>
                  <a:gd name="connsiteX0" fmla="*/ 354090 w 406400"/>
                  <a:gd name="connsiteY0" fmla="*/ 0 h 471488"/>
                  <a:gd name="connsiteX1" fmla="*/ 406400 w 406400"/>
                  <a:gd name="connsiteY1" fmla="*/ 0 h 471488"/>
                  <a:gd name="connsiteX2" fmla="*/ 406400 w 406400"/>
                  <a:gd name="connsiteY2" fmla="*/ 471488 h 471488"/>
                  <a:gd name="connsiteX3" fmla="*/ 14391 w 406400"/>
                  <a:gd name="connsiteY3" fmla="*/ 471488 h 471488"/>
                  <a:gd name="connsiteX4" fmla="*/ 0 w 406400"/>
                  <a:gd name="connsiteY4" fmla="*/ 400344 h 471488"/>
                  <a:gd name="connsiteX5" fmla="*/ 324496 w 406400"/>
                  <a:gd name="connsiteY5" fmla="*/ 2978 h 47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400" h="471488">
                    <a:moveTo>
                      <a:pt x="354090" y="0"/>
                    </a:moveTo>
                    <a:lnTo>
                      <a:pt x="406400" y="0"/>
                    </a:lnTo>
                    <a:lnTo>
                      <a:pt x="406400" y="471488"/>
                    </a:lnTo>
                    <a:lnTo>
                      <a:pt x="14391" y="471488"/>
                    </a:lnTo>
                    <a:lnTo>
                      <a:pt x="0" y="400344"/>
                    </a:lnTo>
                    <a:cubicBezTo>
                      <a:pt x="0" y="204334"/>
                      <a:pt x="139306" y="40799"/>
                      <a:pt x="324496" y="2978"/>
                    </a:cubicBezTo>
                    <a:close/>
                  </a:path>
                </a:pathLst>
              </a:custGeom>
              <a:solidFill>
                <a:schemeClr val="accent1">
                  <a:lumMod val="75000"/>
                </a:schemeClr>
              </a:solidFill>
              <a:ln w="28575">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1963018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Date Placeholder 3"/>
          <p:cNvSpPr>
            <a:spLocks noChangeArrowheads="1"/>
          </p:cNvSpPr>
          <p:nvPr userDrawn="1"/>
        </p:nvSpPr>
        <p:spPr bwMode="auto">
          <a:xfrm>
            <a:off x="11113" y="6584217"/>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p>
            <a:pPr>
              <a:buFont typeface="Arial" pitchFamily="34" charset="0"/>
              <a:buNone/>
            </a:pPr>
            <a:r>
              <a:rPr lang="zh-CN" altLang="en-US" sz="1200" b="1" dirty="0">
                <a:solidFill>
                  <a:schemeClr val="bg1">
                    <a:lumMod val="75000"/>
                  </a:schemeClr>
                </a:solidFill>
                <a:latin typeface="微软雅黑" pitchFamily="34" charset="-122"/>
                <a:ea typeface="微软雅黑" pitchFamily="34" charset="-122"/>
                <a:sym typeface="微软雅黑" pitchFamily="34" charset="-122"/>
              </a:rPr>
              <a:t>四川省教育厅</a:t>
            </a:r>
            <a:endParaRPr lang="zh-CN" altLang="en-US" sz="2000" b="1" dirty="0">
              <a:solidFill>
                <a:schemeClr val="bg1">
                  <a:lumMod val="75000"/>
                </a:schemeClr>
              </a:solidFill>
            </a:endParaRPr>
          </a:p>
        </p:txBody>
      </p:sp>
      <p:sp>
        <p:nvSpPr>
          <p:cNvPr id="3" name="Slide Number Placeholder 5"/>
          <p:cNvSpPr>
            <a:spLocks noChangeArrowheads="1"/>
          </p:cNvSpPr>
          <p:nvPr userDrawn="1"/>
        </p:nvSpPr>
        <p:spPr bwMode="auto">
          <a:xfrm>
            <a:off x="8904288" y="6569930"/>
            <a:ext cx="3276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p>
            <a:pPr algn="r">
              <a:buFont typeface="Arial" pitchFamily="34" charset="0"/>
              <a:buNone/>
            </a:pPr>
            <a:r>
              <a:rPr lang="zh-CN" altLang="en-US" sz="1200" b="1" dirty="0">
                <a:solidFill>
                  <a:schemeClr val="bg1">
                    <a:lumMod val="75000"/>
                  </a:schemeClr>
                </a:solidFill>
                <a:latin typeface="微软雅黑" pitchFamily="34" charset="-122"/>
                <a:ea typeface="微软雅黑" pitchFamily="34" charset="-122"/>
              </a:rPr>
              <a:t>本科教学</a:t>
            </a:r>
          </a:p>
        </p:txBody>
      </p:sp>
      <p:sp>
        <p:nvSpPr>
          <p:cNvPr id="4" name="AutoShape 16"/>
          <p:cNvSpPr>
            <a:spLocks noChangeArrowheads="1"/>
          </p:cNvSpPr>
          <p:nvPr userDrawn="1"/>
        </p:nvSpPr>
        <p:spPr bwMode="auto">
          <a:xfrm>
            <a:off x="0" y="539750"/>
            <a:ext cx="12192000" cy="471488"/>
          </a:xfrm>
          <a:prstGeom prst="flowChartProcess">
            <a:avLst/>
          </a:prstGeom>
          <a:solidFill>
            <a:schemeClr val="tx1"/>
          </a:solidFill>
          <a:ln w="9525">
            <a:solidFill>
              <a:schemeClr val="tx1"/>
            </a:solidFill>
            <a:miter lim="800000"/>
            <a:headEnd/>
            <a:tailEnd/>
          </a:ln>
        </p:spPr>
        <p:txBody>
          <a:bodyPr wrap="none"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Text Box 4"/>
          <p:cNvSpPr txBox="1">
            <a:spLocks noChangeArrowheads="1"/>
          </p:cNvSpPr>
          <p:nvPr userDrawn="1"/>
        </p:nvSpPr>
        <p:spPr bwMode="auto">
          <a:xfrm>
            <a:off x="1468438" y="638175"/>
            <a:ext cx="5029200" cy="366713"/>
          </a:xfrm>
          <a:prstGeom prst="rect">
            <a:avLst/>
          </a:prstGeom>
          <a:noFill/>
          <a:ln w="9525">
            <a:noFill/>
            <a:miter lim="800000"/>
            <a:headEnd/>
            <a:tailEnd/>
          </a:ln>
        </p:spPr>
        <p:txBody>
          <a:bodyPr>
            <a:spAutoFit/>
          </a:bodyPr>
          <a:lstStyle/>
          <a:p>
            <a:pPr marL="457200" indent="-457200">
              <a:spcBef>
                <a:spcPct val="50000"/>
              </a:spcBef>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三、教学过程</a:t>
            </a:r>
          </a:p>
        </p:txBody>
      </p:sp>
      <p:pic>
        <p:nvPicPr>
          <p:cNvPr id="6" name="组合 133"/>
          <p:cNvPicPr>
            <a:picLocks noChangeArrowheads="1"/>
          </p:cNvPicPr>
          <p:nvPr userDrawn="1"/>
        </p:nvPicPr>
        <p:blipFill>
          <a:blip r:embed="rId2" cstate="print"/>
          <a:srcRect/>
          <a:stretch>
            <a:fillRect/>
          </a:stretch>
        </p:blipFill>
        <p:spPr bwMode="auto">
          <a:xfrm>
            <a:off x="295275" y="398545"/>
            <a:ext cx="746125" cy="766763"/>
          </a:xfrm>
          <a:prstGeom prst="rect">
            <a:avLst/>
          </a:prstGeom>
          <a:solidFill>
            <a:srgbClr val="336699"/>
          </a:solidFill>
          <a:ln w="9525">
            <a:solidFill>
              <a:srgbClr val="336699"/>
            </a:solidFill>
            <a:miter lim="800000"/>
            <a:headEnd/>
            <a:tailEnd/>
          </a:ln>
        </p:spPr>
      </p:pic>
      <p:grpSp>
        <p:nvGrpSpPr>
          <p:cNvPr id="7" name="组合 30"/>
          <p:cNvGrpSpPr/>
          <p:nvPr userDrawn="1"/>
        </p:nvGrpSpPr>
        <p:grpSpPr>
          <a:xfrm>
            <a:off x="0" y="398545"/>
            <a:ext cx="12192000" cy="766763"/>
            <a:chOff x="0" y="398545"/>
            <a:chExt cx="12192000" cy="766763"/>
          </a:xfrm>
        </p:grpSpPr>
        <p:sp>
          <p:nvSpPr>
            <p:cNvPr id="8" name="AutoShape 16"/>
            <p:cNvSpPr>
              <a:spLocks noChangeArrowheads="1"/>
            </p:cNvSpPr>
            <p:nvPr/>
          </p:nvSpPr>
          <p:spPr bwMode="auto">
            <a:xfrm>
              <a:off x="0" y="539750"/>
              <a:ext cx="12192000" cy="471488"/>
            </a:xfrm>
            <a:prstGeom prst="flowChartProcess">
              <a:avLst/>
            </a:prstGeom>
            <a:solidFill>
              <a:srgbClr val="595959"/>
            </a:solidFill>
            <a:ln w="9525">
              <a:noFill/>
              <a:miter lim="800000"/>
              <a:headEnd/>
              <a:tailEnd/>
            </a:ln>
          </p:spPr>
          <p:txBody>
            <a:bodyPr wrap="none"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9" name="组合 133"/>
            <p:cNvPicPr>
              <a:picLocks noChangeArrowheads="1"/>
            </p:cNvPicPr>
            <p:nvPr/>
          </p:nvPicPr>
          <p:blipFill>
            <a:blip r:embed="rId2" cstate="print"/>
            <a:srcRect/>
            <a:stretch>
              <a:fillRect/>
            </a:stretch>
          </p:blipFill>
          <p:spPr bwMode="auto">
            <a:xfrm>
              <a:off x="295275" y="398545"/>
              <a:ext cx="746125" cy="766763"/>
            </a:xfrm>
            <a:prstGeom prst="rect">
              <a:avLst/>
            </a:prstGeom>
            <a:solidFill>
              <a:srgbClr val="336699"/>
            </a:solidFill>
            <a:ln w="9525">
              <a:solidFill>
                <a:srgbClr val="336699"/>
              </a:solidFill>
              <a:miter lim="800000"/>
              <a:headEnd/>
              <a:tailEnd/>
            </a:ln>
            <a:effectLst>
              <a:innerShdw blurRad="114300">
                <a:prstClr val="black"/>
              </a:innerShdw>
            </a:effectLst>
          </p:spPr>
        </p:pic>
        <p:sp>
          <p:nvSpPr>
            <p:cNvPr id="10" name="任意多边形 9"/>
            <p:cNvSpPr/>
            <p:nvPr/>
          </p:nvSpPr>
          <p:spPr>
            <a:xfrm>
              <a:off x="11780119" y="547915"/>
              <a:ext cx="406400" cy="471488"/>
            </a:xfrm>
            <a:custGeom>
              <a:avLst/>
              <a:gdLst>
                <a:gd name="connsiteX0" fmla="*/ 354090 w 406400"/>
                <a:gd name="connsiteY0" fmla="*/ 0 h 471488"/>
                <a:gd name="connsiteX1" fmla="*/ 406400 w 406400"/>
                <a:gd name="connsiteY1" fmla="*/ 0 h 471488"/>
                <a:gd name="connsiteX2" fmla="*/ 406400 w 406400"/>
                <a:gd name="connsiteY2" fmla="*/ 471488 h 471488"/>
                <a:gd name="connsiteX3" fmla="*/ 14391 w 406400"/>
                <a:gd name="connsiteY3" fmla="*/ 471488 h 471488"/>
                <a:gd name="connsiteX4" fmla="*/ 0 w 406400"/>
                <a:gd name="connsiteY4" fmla="*/ 400344 h 471488"/>
                <a:gd name="connsiteX5" fmla="*/ 324496 w 406400"/>
                <a:gd name="connsiteY5" fmla="*/ 2978 h 47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400" h="471488">
                  <a:moveTo>
                    <a:pt x="354090" y="0"/>
                  </a:moveTo>
                  <a:lnTo>
                    <a:pt x="406400" y="0"/>
                  </a:lnTo>
                  <a:lnTo>
                    <a:pt x="406400" y="471488"/>
                  </a:lnTo>
                  <a:lnTo>
                    <a:pt x="14391" y="471488"/>
                  </a:lnTo>
                  <a:lnTo>
                    <a:pt x="0" y="400344"/>
                  </a:lnTo>
                  <a:cubicBezTo>
                    <a:pt x="0" y="204334"/>
                    <a:pt x="139306" y="40799"/>
                    <a:pt x="324496" y="2978"/>
                  </a:cubicBezTo>
                  <a:close/>
                </a:path>
              </a:pathLst>
            </a:custGeom>
            <a:solidFill>
              <a:schemeClr val="accent1">
                <a:lumMod val="75000"/>
              </a:schemeClr>
            </a:solidFill>
            <a:ln w="28575">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87471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a:xfrm>
            <a:off x="503555" y="427735"/>
            <a:ext cx="9063989" cy="1710943"/>
          </a:xfrm>
          <a:prstGeom prst="rect">
            <a:avLst/>
          </a:prstGeom>
        </p:spPr>
        <p:txBody>
          <a:bodyPr/>
          <a:lstStyle/>
          <a:p>
            <a:r>
              <a:rPr lang="en-US"/>
              <a:t>Title</a:t>
            </a:r>
          </a:p>
        </p:txBody>
      </p:sp>
      <p:sp>
        <p:nvSpPr>
          <p:cNvPr id="3" name="Text 2"/>
          <p:cNvSpPr>
            <a:spLocks noGrp="1"/>
          </p:cNvSpPr>
          <p:nvPr>
            <p:ph type="body" idx="1"/>
          </p:nvPr>
        </p:nvSpPr>
        <p:spPr>
          <a:xfrm>
            <a:off x="503555" y="2459482"/>
            <a:ext cx="9063989" cy="7057644"/>
          </a:xfrm>
          <a:prstGeom prst="rect">
            <a:avLst/>
          </a:prstGeom>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a:xfrm>
            <a:off x="503555" y="9944862"/>
            <a:ext cx="2316352" cy="534670"/>
          </a:xfrm>
          <a:prstGeom prst="rect">
            <a:avLst/>
          </a:prstGeom>
        </p:spPr>
        <p:txBody>
          <a:bodyPr/>
          <a:lstStyle/>
          <a:p>
            <a:fld id="{C16525B2-4347-4F72-BAF7-76B19438D329}" type="datetimeFigureOut">
              <a:rPr lang="en-US" smtClean="0"/>
              <a:pPr/>
              <a:t>4/19/2018</a:t>
            </a:fld>
            <a:endParaRPr lang="en-US"/>
          </a:p>
        </p:txBody>
      </p:sp>
      <p:sp>
        <p:nvSpPr>
          <p:cNvPr id="5" name="Footer 4"/>
          <p:cNvSpPr>
            <a:spLocks noGrp="1"/>
          </p:cNvSpPr>
          <p:nvPr>
            <p:ph type="ftr" sz="quarter" idx="11"/>
          </p:nvPr>
        </p:nvSpPr>
        <p:spPr>
          <a:xfrm>
            <a:off x="3424174" y="9944862"/>
            <a:ext cx="3222751" cy="534670"/>
          </a:xfrm>
          <a:prstGeom prst="rect">
            <a:avLst/>
          </a:prstGeom>
        </p:spPr>
        <p:txBody>
          <a:bodyPr/>
          <a:lstStyle/>
          <a:p>
            <a:endParaRPr lang="en-US"/>
          </a:p>
        </p:txBody>
      </p:sp>
      <p:sp>
        <p:nvSpPr>
          <p:cNvPr id="6" name="Slide number 5"/>
          <p:cNvSpPr>
            <a:spLocks noGrp="1"/>
          </p:cNvSpPr>
          <p:nvPr>
            <p:ph type="sldNum" sz="quarter" idx="12"/>
          </p:nvPr>
        </p:nvSpPr>
        <p:spPr>
          <a:xfrm>
            <a:off x="7251192" y="9944862"/>
            <a:ext cx="2316352" cy="534670"/>
          </a:xfrm>
          <a:prstGeom prst="rect">
            <a:avLst/>
          </a:prstGeom>
        </p:spPr>
        <p:txBody>
          <a:bodyPr/>
          <a:lstStyle/>
          <a:p>
            <a:fld id="{80F073CC-40D5-4B23-8DF0-9BD0A0C12F2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7" r:id="rId1"/>
    <p:sldLayoutId id="2147483712" r:id="rId2"/>
    <p:sldLayoutId id="2147483714" r:id="rId3"/>
    <p:sldLayoutId id="2147483713" r:id="rId4"/>
    <p:sldLayoutId id="2147483715" r:id="rId5"/>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charset="0"/>
        <a:buChar char="•"/>
        <a:defRPr sz="2000">
          <a:solidFill>
            <a:schemeClr val="tx1"/>
          </a:solidFill>
          <a:latin typeface="+mn-lt"/>
          <a:ea typeface="+mn-ea"/>
        </a:defRPr>
      </a:lvl5pPr>
      <a:lvl6pPr marL="2514600" indent="-228600" algn="l" rtl="0" fontAlgn="base">
        <a:lnSpc>
          <a:spcPct val="90000"/>
        </a:lnSpc>
        <a:spcBef>
          <a:spcPts val="500"/>
        </a:spcBef>
        <a:spcAft>
          <a:spcPct val="0"/>
        </a:spcAft>
        <a:buFont typeface="Arial"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9.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diagramColors" Target="../diagrams/colors1.xml"/><Relationship Id="rId11" Type="http://schemas.openxmlformats.org/officeDocument/2006/relationships/image" Target="../media/image25.png"/><Relationship Id="rId5" Type="http://schemas.openxmlformats.org/officeDocument/2006/relationships/diagramQuickStyle" Target="../diagrams/quickStyle1.xml"/><Relationship Id="rId10" Type="http://schemas.openxmlformats.org/officeDocument/2006/relationships/image" Target="../media/image24.png"/><Relationship Id="rId4" Type="http://schemas.openxmlformats.org/officeDocument/2006/relationships/diagramLayout" Target="../diagrams/layout1.xml"/><Relationship Id="rId9" Type="http://schemas.openxmlformats.org/officeDocument/2006/relationships/image" Target="../media/image23.png"/><Relationship Id="rId14" Type="http://schemas.openxmlformats.org/officeDocument/2006/relationships/image" Target="../media/image28.png"/></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png"/><Relationship Id="rId17" Type="http://schemas.openxmlformats.org/officeDocument/2006/relationships/image" Target="../media/image47.png"/><Relationship Id="rId2" Type="http://schemas.openxmlformats.org/officeDocument/2006/relationships/image" Target="../media/image3.png"/><Relationship Id="rId16" Type="http://schemas.openxmlformats.org/officeDocument/2006/relationships/image" Target="../media/image46.png"/><Relationship Id="rId1" Type="http://schemas.openxmlformats.org/officeDocument/2006/relationships/slideLayout" Target="../slideLayouts/slideLayout3.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5" Type="http://schemas.openxmlformats.org/officeDocument/2006/relationships/image" Target="../media/image4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3" Type="http://schemas.openxmlformats.org/officeDocument/2006/relationships/image" Target="../media/image33.png"/><Relationship Id="rId7" Type="http://schemas.openxmlformats.org/officeDocument/2006/relationships/image" Target="../media/image38.png"/><Relationship Id="rId12" Type="http://schemas.openxmlformats.org/officeDocument/2006/relationships/image" Target="../media/image43.png"/><Relationship Id="rId17" Type="http://schemas.openxmlformats.org/officeDocument/2006/relationships/image" Target="../media/image35.png"/><Relationship Id="rId2" Type="http://schemas.openxmlformats.org/officeDocument/2006/relationships/image" Target="../media/image3.png"/><Relationship Id="rId16" Type="http://schemas.openxmlformats.org/officeDocument/2006/relationships/image" Target="../media/image47.png"/><Relationship Id="rId1" Type="http://schemas.openxmlformats.org/officeDocument/2006/relationships/slideLayout" Target="../slideLayouts/slideLayout3.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5" Type="http://schemas.openxmlformats.org/officeDocument/2006/relationships/image" Target="../media/image46.png"/><Relationship Id="rId10" Type="http://schemas.openxmlformats.org/officeDocument/2006/relationships/image" Target="../media/image41.png"/><Relationship Id="rId4" Type="http://schemas.openxmlformats.org/officeDocument/2006/relationships/image" Target="../media/image34.png"/><Relationship Id="rId9" Type="http://schemas.openxmlformats.org/officeDocument/2006/relationships/image" Target="../media/image40.png"/><Relationship Id="rId14" Type="http://schemas.openxmlformats.org/officeDocument/2006/relationships/image" Target="../media/image45.png"/></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矩形 1"/>
          <p:cNvSpPr>
            <a:spLocks noChangeArrowheads="1"/>
          </p:cNvSpPr>
          <p:nvPr/>
        </p:nvSpPr>
        <p:spPr bwMode="auto">
          <a:xfrm>
            <a:off x="0" y="1258645"/>
            <a:ext cx="12192000" cy="2474259"/>
          </a:xfrm>
          <a:prstGeom prst="rect">
            <a:avLst/>
          </a:prstGeom>
          <a:solidFill>
            <a:srgbClr val="28A9D6"/>
          </a:solidFill>
          <a:ln w="9525">
            <a:noFill/>
            <a:miter lim="800000"/>
            <a:headEnd/>
            <a:tailEnd/>
          </a:ln>
        </p:spPr>
        <p:txBody>
          <a:bodyPr lIns="121920" tIns="60960" rIns="121920" bIns="60960"/>
          <a:lstStyle/>
          <a:p>
            <a:pPr>
              <a:buFont typeface="Arial" pitchFamily="34" charset="0"/>
              <a:buNone/>
            </a:pPr>
            <a:endParaRPr lang="zh-CN" altLang="en-US" sz="2400">
              <a:solidFill>
                <a:srgbClr val="000000"/>
              </a:solidFill>
              <a:latin typeface="Copperplate Gothic Bold" charset="0"/>
              <a:ea typeface="微软雅黑" pitchFamily="34" charset="-122"/>
              <a:sym typeface="Copperplate Gothic Bold" charset="0"/>
            </a:endParaRPr>
          </a:p>
        </p:txBody>
      </p:sp>
      <p:sp>
        <p:nvSpPr>
          <p:cNvPr id="3077" name="TextBox 13"/>
          <p:cNvSpPr>
            <a:spLocks noChangeArrowheads="1"/>
          </p:cNvSpPr>
          <p:nvPr/>
        </p:nvSpPr>
        <p:spPr bwMode="auto">
          <a:xfrm>
            <a:off x="203994" y="1345784"/>
            <a:ext cx="11784012" cy="3416320"/>
          </a:xfrm>
          <a:prstGeom prst="rect">
            <a:avLst/>
          </a:prstGeom>
          <a:noFill/>
          <a:ln w="9525">
            <a:noFill/>
            <a:miter lim="800000"/>
            <a:headEnd/>
            <a:tailEnd/>
          </a:ln>
        </p:spPr>
        <p:txBody>
          <a:bodyPr>
            <a:spAutoFit/>
          </a:bodyPr>
          <a:lstStyle/>
          <a:p>
            <a:pPr marL="0" marR="0" algn="ctr">
              <a:lnSpc>
                <a:spcPct val="150000"/>
              </a:lnSpc>
              <a:spcBef>
                <a:spcPts val="0"/>
              </a:spcBef>
              <a:spcAft>
                <a:spcPts val="0"/>
              </a:spcAft>
            </a:pPr>
            <a:r>
              <a:rPr lang="zh-CN" altLang="en-US" sz="48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第四届四川省“互联网</a:t>
            </a:r>
            <a:r>
              <a:rPr lang="en-US" altLang="zh-CN" sz="48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sz="48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”大学生</a:t>
            </a:r>
          </a:p>
          <a:p>
            <a:pPr marL="8270" marR="0" algn="ctr">
              <a:lnSpc>
                <a:spcPct val="150000"/>
              </a:lnSpc>
              <a:spcBef>
                <a:spcPts val="0"/>
              </a:spcBef>
              <a:spcAft>
                <a:spcPts val="0"/>
              </a:spcAft>
            </a:pPr>
            <a:r>
              <a:rPr lang="zh-CN" altLang="en-US" sz="48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创新创业大赛组织工作培训会</a:t>
            </a:r>
          </a:p>
          <a:p>
            <a:pPr algn="ctr" eaLnBrk="0" hangingPunct="0">
              <a:lnSpc>
                <a:spcPct val="150000"/>
              </a:lnSpc>
              <a:buFont typeface="Arial" pitchFamily="34" charset="0"/>
              <a:buNone/>
            </a:pPr>
            <a:endParaRPr lang="zh-CN" altLang="en-US" sz="4800" b="1" dirty="0">
              <a:solidFill>
                <a:schemeClr val="bg1"/>
              </a:solidFill>
              <a:latin typeface="微软雅黑" pitchFamily="34" charset="-122"/>
              <a:ea typeface="微软雅黑" pitchFamily="34" charset="-122"/>
              <a:sym typeface="黑体" pitchFamily="49" charset="-122"/>
            </a:endParaRPr>
          </a:p>
        </p:txBody>
      </p:sp>
      <p:sp>
        <p:nvSpPr>
          <p:cNvPr id="5124" name="直接连接符 39"/>
          <p:cNvSpPr>
            <a:spLocks noChangeShapeType="1"/>
          </p:cNvSpPr>
          <p:nvPr/>
        </p:nvSpPr>
        <p:spPr bwMode="auto">
          <a:xfrm>
            <a:off x="8616950" y="5013325"/>
            <a:ext cx="3575050" cy="0"/>
          </a:xfrm>
          <a:prstGeom prst="line">
            <a:avLst/>
          </a:prstGeom>
          <a:noFill/>
          <a:ln w="3175">
            <a:solidFill>
              <a:srgbClr val="28A9D6"/>
            </a:solidFill>
            <a:round/>
            <a:headEnd/>
            <a:tailEnd/>
          </a:ln>
        </p:spPr>
        <p:txBody>
          <a:bodyPr/>
          <a:lstStyle/>
          <a:p>
            <a:endParaRPr lang="zh-CN" altLang="en-US"/>
          </a:p>
        </p:txBody>
      </p:sp>
      <p:sp>
        <p:nvSpPr>
          <p:cNvPr id="5125" name="直接连接符 40"/>
          <p:cNvSpPr>
            <a:spLocks noChangeShapeType="1"/>
          </p:cNvSpPr>
          <p:nvPr/>
        </p:nvSpPr>
        <p:spPr bwMode="auto">
          <a:xfrm>
            <a:off x="8616950" y="5076825"/>
            <a:ext cx="3575050" cy="12700"/>
          </a:xfrm>
          <a:prstGeom prst="line">
            <a:avLst/>
          </a:prstGeom>
          <a:noFill/>
          <a:ln w="3175">
            <a:solidFill>
              <a:srgbClr val="28A9D6"/>
            </a:solidFill>
            <a:round/>
            <a:headEnd/>
            <a:tailEnd/>
          </a:ln>
        </p:spPr>
        <p:txBody>
          <a:bodyPr/>
          <a:lstStyle/>
          <a:p>
            <a:endParaRPr lang="zh-CN" altLang="en-US"/>
          </a:p>
        </p:txBody>
      </p:sp>
      <p:sp>
        <p:nvSpPr>
          <p:cNvPr id="5126" name="直接连接符 41"/>
          <p:cNvSpPr>
            <a:spLocks noChangeShapeType="1"/>
          </p:cNvSpPr>
          <p:nvPr/>
        </p:nvSpPr>
        <p:spPr bwMode="auto">
          <a:xfrm>
            <a:off x="8616950" y="5156200"/>
            <a:ext cx="3575050" cy="0"/>
          </a:xfrm>
          <a:prstGeom prst="line">
            <a:avLst/>
          </a:prstGeom>
          <a:noFill/>
          <a:ln w="3175">
            <a:solidFill>
              <a:srgbClr val="28A9D6"/>
            </a:solidFill>
            <a:round/>
            <a:headEnd/>
            <a:tailEnd/>
          </a:ln>
        </p:spPr>
        <p:txBody>
          <a:bodyPr/>
          <a:lstStyle/>
          <a:p>
            <a:endParaRPr lang="zh-CN" altLang="en-US"/>
          </a:p>
        </p:txBody>
      </p:sp>
      <p:sp>
        <p:nvSpPr>
          <p:cNvPr id="5127" name="圆角矩形 2"/>
          <p:cNvSpPr>
            <a:spLocks noChangeArrowheads="1"/>
          </p:cNvSpPr>
          <p:nvPr/>
        </p:nvSpPr>
        <p:spPr bwMode="auto">
          <a:xfrm>
            <a:off x="3310443" y="4542631"/>
            <a:ext cx="5702765" cy="1008063"/>
          </a:xfrm>
          <a:prstGeom prst="roundRect">
            <a:avLst>
              <a:gd name="adj" fmla="val 16667"/>
            </a:avLst>
          </a:prstGeom>
          <a:noFill/>
          <a:ln w="9525">
            <a:noFill/>
            <a:round/>
            <a:headEnd/>
            <a:tailEnd/>
          </a:ln>
        </p:spPr>
        <p:txBody>
          <a:bodyPr anchor="ctr"/>
          <a:lstStyle/>
          <a:p>
            <a:pPr algn="ctr">
              <a:buFont typeface="Arial" pitchFamily="34" charset="0"/>
              <a:buNone/>
            </a:pPr>
            <a:r>
              <a:rPr lang="zh-CN" altLang="en-US" sz="3000" dirty="0">
                <a:effectLst>
                  <a:outerShdw blurRad="38100" dist="38100" dir="2700000" algn="tl">
                    <a:srgbClr val="000000">
                      <a:alpha val="43137"/>
                    </a:srgbClr>
                  </a:outerShdw>
                </a:effectLst>
                <a:latin typeface="Times New Roman" pitchFamily="18" charset="0"/>
                <a:ea typeface="楷体" pitchFamily="49" charset="-122"/>
              </a:rPr>
              <a:t>四川省教育厅高教处  宋亚兰</a:t>
            </a:r>
          </a:p>
        </p:txBody>
      </p:sp>
      <p:sp>
        <p:nvSpPr>
          <p:cNvPr id="5128" name="圆角矩形 18"/>
          <p:cNvSpPr>
            <a:spLocks noChangeArrowheads="1"/>
          </p:cNvSpPr>
          <p:nvPr/>
        </p:nvSpPr>
        <p:spPr bwMode="auto">
          <a:xfrm>
            <a:off x="4319588" y="5251450"/>
            <a:ext cx="3552825" cy="985838"/>
          </a:xfrm>
          <a:prstGeom prst="roundRect">
            <a:avLst>
              <a:gd name="adj" fmla="val 16667"/>
            </a:avLst>
          </a:prstGeom>
          <a:noFill/>
          <a:ln w="9525">
            <a:noFill/>
            <a:round/>
            <a:headEnd/>
            <a:tailEnd/>
          </a:ln>
        </p:spPr>
        <p:txBody>
          <a:bodyPr anchor="ctr"/>
          <a:lstStyle/>
          <a:p>
            <a:pPr algn="ctr">
              <a:buFont typeface="Arial" pitchFamily="34" charset="0"/>
              <a:buNone/>
            </a:pPr>
            <a:r>
              <a:rPr lang="en-US" altLang="zh-CN" sz="2800" dirty="0">
                <a:effectLst>
                  <a:outerShdw blurRad="38100" dist="38100" dir="2700000" algn="tl">
                    <a:srgbClr val="000000">
                      <a:alpha val="43137"/>
                    </a:srgbClr>
                  </a:outerShdw>
                </a:effectLst>
                <a:latin typeface="Times New Roman" pitchFamily="18" charset="0"/>
                <a:ea typeface="楷体" pitchFamily="49" charset="-122"/>
              </a:rPr>
              <a:t>2018</a:t>
            </a:r>
            <a:r>
              <a:rPr lang="zh-CN" altLang="en-US" sz="2800" dirty="0">
                <a:effectLst>
                  <a:outerShdw blurRad="38100" dist="38100" dir="2700000" algn="tl">
                    <a:srgbClr val="000000">
                      <a:alpha val="43137"/>
                    </a:srgbClr>
                  </a:outerShdw>
                </a:effectLst>
                <a:latin typeface="Times New Roman" pitchFamily="18" charset="0"/>
                <a:ea typeface="楷体" pitchFamily="49" charset="-122"/>
              </a:rPr>
              <a:t>年</a:t>
            </a:r>
            <a:r>
              <a:rPr lang="en-US" altLang="zh-CN" sz="2800" dirty="0">
                <a:effectLst>
                  <a:outerShdw blurRad="38100" dist="38100" dir="2700000" algn="tl">
                    <a:srgbClr val="000000">
                      <a:alpha val="43137"/>
                    </a:srgbClr>
                  </a:outerShdw>
                </a:effectLst>
                <a:latin typeface="Times New Roman" pitchFamily="18" charset="0"/>
                <a:ea typeface="楷体" pitchFamily="49" charset="-122"/>
              </a:rPr>
              <a:t>4</a:t>
            </a:r>
            <a:r>
              <a:rPr lang="zh-CN" altLang="en-US" sz="2800" dirty="0">
                <a:effectLst>
                  <a:outerShdw blurRad="38100" dist="38100" dir="2700000" algn="tl">
                    <a:srgbClr val="000000">
                      <a:alpha val="43137"/>
                    </a:srgbClr>
                  </a:outerShdw>
                </a:effectLst>
                <a:latin typeface="Times New Roman" pitchFamily="18" charset="0"/>
                <a:ea typeface="楷体" pitchFamily="49" charset="-122"/>
              </a:rPr>
              <a:t>月</a:t>
            </a:r>
            <a:r>
              <a:rPr lang="en-US" altLang="zh-CN" sz="2800" dirty="0">
                <a:effectLst>
                  <a:outerShdw blurRad="38100" dist="38100" dir="2700000" algn="tl">
                    <a:srgbClr val="000000">
                      <a:alpha val="43137"/>
                    </a:srgbClr>
                  </a:outerShdw>
                </a:effectLst>
                <a:latin typeface="Times New Roman" pitchFamily="18" charset="0"/>
                <a:ea typeface="楷体" pitchFamily="49" charset="-122"/>
              </a:rPr>
              <a:t>20</a:t>
            </a:r>
            <a:r>
              <a:rPr lang="zh-CN" altLang="en-US" sz="2800" dirty="0">
                <a:effectLst>
                  <a:outerShdw blurRad="38100" dist="38100" dir="2700000" algn="tl">
                    <a:srgbClr val="000000">
                      <a:alpha val="43137"/>
                    </a:srgbClr>
                  </a:outerShdw>
                </a:effectLst>
                <a:latin typeface="Times New Roman" pitchFamily="18" charset="0"/>
                <a:ea typeface="楷体" pitchFamily="49" charset="-122"/>
              </a:rPr>
              <a:t>日</a:t>
            </a:r>
          </a:p>
        </p:txBody>
      </p:sp>
      <p:sp>
        <p:nvSpPr>
          <p:cNvPr id="5129" name="直接连接符 39"/>
          <p:cNvSpPr>
            <a:spLocks noChangeShapeType="1"/>
          </p:cNvSpPr>
          <p:nvPr/>
        </p:nvSpPr>
        <p:spPr bwMode="auto">
          <a:xfrm>
            <a:off x="0" y="4976813"/>
            <a:ext cx="3575050" cy="0"/>
          </a:xfrm>
          <a:prstGeom prst="line">
            <a:avLst/>
          </a:prstGeom>
          <a:noFill/>
          <a:ln w="3175">
            <a:solidFill>
              <a:srgbClr val="28A9D6"/>
            </a:solidFill>
            <a:round/>
            <a:headEnd/>
            <a:tailEnd/>
          </a:ln>
        </p:spPr>
        <p:txBody>
          <a:bodyPr/>
          <a:lstStyle/>
          <a:p>
            <a:endParaRPr lang="zh-CN" altLang="en-US"/>
          </a:p>
        </p:txBody>
      </p:sp>
      <p:sp>
        <p:nvSpPr>
          <p:cNvPr id="5130" name="直接连接符 40"/>
          <p:cNvSpPr>
            <a:spLocks noChangeShapeType="1"/>
          </p:cNvSpPr>
          <p:nvPr/>
        </p:nvSpPr>
        <p:spPr bwMode="auto">
          <a:xfrm>
            <a:off x="0" y="5040313"/>
            <a:ext cx="3575050" cy="12700"/>
          </a:xfrm>
          <a:prstGeom prst="line">
            <a:avLst/>
          </a:prstGeom>
          <a:noFill/>
          <a:ln w="3175">
            <a:solidFill>
              <a:srgbClr val="28A9D6"/>
            </a:solidFill>
            <a:round/>
            <a:headEnd/>
            <a:tailEnd/>
          </a:ln>
        </p:spPr>
        <p:txBody>
          <a:bodyPr/>
          <a:lstStyle/>
          <a:p>
            <a:endParaRPr lang="zh-CN" altLang="en-US"/>
          </a:p>
        </p:txBody>
      </p:sp>
      <p:sp>
        <p:nvSpPr>
          <p:cNvPr id="5131" name="直接连接符 41"/>
          <p:cNvSpPr>
            <a:spLocks noChangeShapeType="1"/>
          </p:cNvSpPr>
          <p:nvPr/>
        </p:nvSpPr>
        <p:spPr bwMode="auto">
          <a:xfrm>
            <a:off x="0" y="5119688"/>
            <a:ext cx="3575050" cy="0"/>
          </a:xfrm>
          <a:prstGeom prst="line">
            <a:avLst/>
          </a:prstGeom>
          <a:noFill/>
          <a:ln w="3175">
            <a:solidFill>
              <a:srgbClr val="28A9D6"/>
            </a:solidFill>
            <a:round/>
            <a:headEnd/>
            <a:tailEnd/>
          </a:ln>
        </p:spPr>
        <p:txBody>
          <a:bodyPr/>
          <a:lstStyle/>
          <a:p>
            <a:endParaRPr lang="zh-CN" altLang="en-US"/>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一、往届大赛回顾</a:t>
            </a:r>
          </a:p>
        </p:txBody>
      </p:sp>
      <p:cxnSp>
        <p:nvCxnSpPr>
          <p:cNvPr id="9" name="直接连接符 8"/>
          <p:cNvCxnSpPr/>
          <p:nvPr/>
        </p:nvCxnSpPr>
        <p:spPr>
          <a:xfrm flipV="1">
            <a:off x="738822" y="1955902"/>
            <a:ext cx="4248000" cy="2198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754063" y="1804376"/>
            <a:ext cx="2156442" cy="989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10" name="TextBox 16"/>
          <p:cNvSpPr txBox="1"/>
          <p:nvPr/>
        </p:nvSpPr>
        <p:spPr>
          <a:xfrm>
            <a:off x="641093" y="1266779"/>
            <a:ext cx="4558749" cy="461665"/>
          </a:xfrm>
          <a:prstGeom prst="rect">
            <a:avLst/>
          </a:prstGeom>
          <a:noFill/>
          <a:ln w="9525">
            <a:noFill/>
            <a:miter lim="800000"/>
            <a:headEnd/>
            <a:tailEnd/>
          </a:ln>
        </p:spPr>
        <p:txBody>
          <a:bodyPr wrap="square">
            <a:spAutoFit/>
          </a:bodyPr>
          <a:lstStyle>
            <a:defPPr>
              <a:defRPr lang="zh-CN"/>
            </a:defPPr>
            <a:lvl1pPr>
              <a:defRPr sz="2400" b="1">
                <a:solidFill>
                  <a:srgbClr val="595959"/>
                </a:solidFill>
                <a:latin typeface="Arial" panose="020B0604020202020204" pitchFamily="34" charset="0"/>
                <a:ea typeface="微软雅黑" panose="020B0503020204020204" pitchFamily="34" charset="-122"/>
              </a:defRPr>
            </a:lvl1pPr>
          </a:lstStyle>
          <a:p>
            <a:r>
              <a:rPr lang="zh-CN" altLang="en-US" dirty="0"/>
              <a:t>大赛影响</a:t>
            </a:r>
          </a:p>
        </p:txBody>
      </p:sp>
      <p:sp>
        <p:nvSpPr>
          <p:cNvPr id="16" name="object 5"/>
          <p:cNvSpPr txBox="1"/>
          <p:nvPr/>
        </p:nvSpPr>
        <p:spPr>
          <a:xfrm>
            <a:off x="239349" y="2036396"/>
            <a:ext cx="11685912" cy="1751460"/>
          </a:xfrm>
          <a:prstGeom prst="rect">
            <a:avLst/>
          </a:prstGeom>
          <a:ln w="12700">
            <a:solidFill>
              <a:schemeClr val="accent1"/>
            </a:solidFill>
          </a:ln>
        </p:spPr>
        <p:txBody>
          <a:bodyPr vert="horz" wrap="square" lIns="120224" tIns="62652" rIns="120224" bIns="62652" rtlCol="0">
            <a:spAutoFit/>
          </a:bodyPr>
          <a:lstStyle/>
          <a:p>
            <a:pPr>
              <a:lnSpc>
                <a:spcPts val="4400"/>
              </a:lnSpc>
              <a:spcBef>
                <a:spcPts val="0"/>
              </a:spcBef>
              <a:spcAft>
                <a:spcPts val="0"/>
              </a:spcAft>
            </a:pPr>
            <a:r>
              <a:rPr lang="en-US" altLang="zh-CN" sz="2700" b="1" dirty="0">
                <a:latin typeface="Calibri" panose="020F0502020204030204"/>
                <a:ea typeface="宋体" panose="02010600030101010101" pitchFamily="2" charset="-122"/>
                <a:cs typeface="Times New Roman" panose="02020603050405020304"/>
              </a:rPr>
              <a:t>        </a:t>
            </a:r>
            <a:r>
              <a:rPr lang="zh-CN" altLang="en-US" sz="2400" b="1" dirty="0">
                <a:latin typeface="微软雅黑" pitchFamily="34" charset="-122"/>
                <a:ea typeface="微软雅黑" pitchFamily="34" charset="-122"/>
                <a:cs typeface="Times New Roman" panose="02020603050405020304"/>
              </a:rPr>
              <a:t>历时三年，大赛已经成为覆盖省内所有高校、面向全体大学生、规模最大、影响最广的赛事活动，培育了一大批优秀人才，涌现了一大批优秀创新创业项目，为实施我省三大发展战略、全面推进创新改革试验、产业转型升级注入一股青春磅礴力量。</a:t>
            </a:r>
            <a:endParaRPr lang="zh-CN" altLang="en-US" sz="2400" b="1" kern="100" dirty="0">
              <a:solidFill>
                <a:srgbClr val="0033CC"/>
              </a:solidFill>
              <a:latin typeface="微软雅黑" pitchFamily="34" charset="-122"/>
              <a:ea typeface="微软雅黑" pitchFamily="34" charset="-122"/>
              <a:cs typeface="Times New Roman" panose="02020603050405020304"/>
            </a:endParaRPr>
          </a:p>
        </p:txBody>
      </p:sp>
      <p:pic>
        <p:nvPicPr>
          <p:cNvPr id="17" name="图片 16" descr="谢校长与四支团队合影"/>
          <p:cNvPicPr>
            <a:picLocks noChangeAspect="1"/>
          </p:cNvPicPr>
          <p:nvPr/>
        </p:nvPicPr>
        <p:blipFill>
          <a:blip r:embed="rId3" cstate="print"/>
          <a:stretch>
            <a:fillRect/>
          </a:stretch>
        </p:blipFill>
        <p:spPr>
          <a:xfrm>
            <a:off x="9061262" y="4142020"/>
            <a:ext cx="3019213" cy="1918547"/>
          </a:xfrm>
          <a:prstGeom prst="rect">
            <a:avLst/>
          </a:prstGeom>
          <a:effectLst>
            <a:outerShdw blurRad="50800" dist="38100" dir="5400000" algn="t" rotWithShape="0">
              <a:prstClr val="black">
                <a:alpha val="40000"/>
              </a:prstClr>
            </a:outerShdw>
          </a:effectLst>
        </p:spPr>
      </p:pic>
      <p:pic>
        <p:nvPicPr>
          <p:cNvPr id="18" name="图片 17" descr="IMG_2297"/>
          <p:cNvPicPr>
            <a:picLocks noChangeAspect="1"/>
          </p:cNvPicPr>
          <p:nvPr/>
        </p:nvPicPr>
        <p:blipFill>
          <a:blip r:embed="rId4" cstate="print"/>
          <a:stretch>
            <a:fillRect/>
          </a:stretch>
        </p:blipFill>
        <p:spPr>
          <a:xfrm>
            <a:off x="78057" y="4131868"/>
            <a:ext cx="2892213" cy="1928707"/>
          </a:xfrm>
          <a:prstGeom prst="rect">
            <a:avLst/>
          </a:prstGeom>
          <a:effectLst>
            <a:outerShdw blurRad="50800" dist="38100" dir="5400000" algn="t" rotWithShape="0">
              <a:prstClr val="black">
                <a:alpha val="40000"/>
              </a:prstClr>
            </a:outerShdw>
          </a:effectLst>
        </p:spPr>
      </p:pic>
      <p:pic>
        <p:nvPicPr>
          <p:cNvPr id="19" name="图片 18" descr="DSC_1152"/>
          <p:cNvPicPr>
            <a:picLocks noChangeAspect="1"/>
          </p:cNvPicPr>
          <p:nvPr/>
        </p:nvPicPr>
        <p:blipFill>
          <a:blip r:embed="rId5" cstate="print"/>
          <a:stretch>
            <a:fillRect/>
          </a:stretch>
        </p:blipFill>
        <p:spPr>
          <a:xfrm>
            <a:off x="2972414" y="4155746"/>
            <a:ext cx="3045290" cy="1921679"/>
          </a:xfrm>
          <a:prstGeom prst="rect">
            <a:avLst/>
          </a:prstGeom>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30643" y="4160340"/>
            <a:ext cx="3019177" cy="1893860"/>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1401891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0" y="3057088"/>
            <a:ext cx="12192000" cy="807913"/>
          </a:xfrm>
          <a:prstGeom prst="rect">
            <a:avLst/>
          </a:prstGeom>
        </p:spPr>
        <p:txBody>
          <a:bodyPr vert="horz" wrap="square" lIns="0" tIns="0" rIns="0" bIns="0" rtlCol="0">
            <a:spAutoFit/>
          </a:bodyPr>
          <a:lstStyle/>
          <a:p>
            <a:pPr marL="0" marR="0" algn="ctr">
              <a:lnSpc>
                <a:spcPts val="6338"/>
              </a:lnSpc>
              <a:spcBef>
                <a:spcPts val="0"/>
              </a:spcBef>
              <a:spcAft>
                <a:spcPts val="0"/>
              </a:spcAft>
            </a:pPr>
            <a:r>
              <a:rPr lang="zh-CN" altLang="en-US" sz="4800" b="1" dirty="0">
                <a:solidFill>
                  <a:srgbClr val="10253F"/>
                </a:solidFill>
                <a:effectLst>
                  <a:outerShdw blurRad="38100" dist="38100" dir="2700000" algn="tl">
                    <a:srgbClr val="000000">
                      <a:alpha val="43137"/>
                    </a:srgbClr>
                  </a:outerShdw>
                </a:effectLst>
                <a:latin typeface="微软雅黑" pitchFamily="34" charset="-122"/>
                <a:ea typeface="微软雅黑" pitchFamily="34" charset="-122"/>
                <a:cs typeface="NWLCTC+Î¢ÈíÑÅºÚ,Bold"/>
              </a:rPr>
              <a:t>第四届省赛总体安排</a:t>
            </a:r>
            <a:endParaRPr sz="4800" b="1" dirty="0">
              <a:solidFill>
                <a:srgbClr val="10253F"/>
              </a:solidFill>
              <a:effectLst>
                <a:outerShdw blurRad="38100" dist="38100" dir="2700000" algn="tl">
                  <a:srgbClr val="000000">
                    <a:alpha val="43137"/>
                  </a:srgbClr>
                </a:outerShdw>
              </a:effectLst>
              <a:latin typeface="微软雅黑" pitchFamily="34" charset="-122"/>
              <a:ea typeface="微软雅黑" pitchFamily="34" charset="-122"/>
              <a:cs typeface="NWLCTC+Î¢ÈíÑÅºÚ,Bold"/>
            </a:endParaRPr>
          </a:p>
        </p:txBody>
      </p:sp>
      <p:pic>
        <p:nvPicPr>
          <p:cNvPr id="1026" name="Picture 2"/>
          <p:cNvPicPr>
            <a:picLocks noChangeAspect="1" noChangeArrowheads="1"/>
          </p:cNvPicPr>
          <p:nvPr/>
        </p:nvPicPr>
        <p:blipFill>
          <a:blip r:embed="rId2" cstate="print"/>
          <a:srcRect/>
          <a:stretch>
            <a:fillRect/>
          </a:stretch>
        </p:blipFill>
        <p:spPr bwMode="auto">
          <a:xfrm>
            <a:off x="4265520" y="1092684"/>
            <a:ext cx="3705490" cy="1940971"/>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25"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7" name="标题 1"/>
          <p:cNvSpPr txBox="1">
            <a:spLocks/>
          </p:cNvSpPr>
          <p:nvPr/>
        </p:nvSpPr>
        <p:spPr>
          <a:xfrm>
            <a:off x="1315836" y="1514763"/>
            <a:ext cx="9144000" cy="533214"/>
          </a:xfrm>
          <a:prstGeom prst="rect">
            <a:avLst/>
          </a:prstGeom>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zh-CN" altLang="en-US" sz="40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j-cs"/>
              </a:rPr>
              <a:t>新时代    新征程</a:t>
            </a:r>
          </a:p>
        </p:txBody>
      </p:sp>
      <p:sp>
        <p:nvSpPr>
          <p:cNvPr id="8" name="文本框 4"/>
          <p:cNvSpPr txBox="1"/>
          <p:nvPr/>
        </p:nvSpPr>
        <p:spPr>
          <a:xfrm>
            <a:off x="1248938" y="2434282"/>
            <a:ext cx="9500838" cy="4431983"/>
          </a:xfrm>
          <a:prstGeom prst="rect">
            <a:avLst/>
          </a:prstGeom>
          <a:noFill/>
        </p:spPr>
        <p:txBody>
          <a:bodyPr wrap="square" rtlCol="0">
            <a:spAutoFit/>
          </a:bodyPr>
          <a:lstStyle/>
          <a:p>
            <a:pPr indent="457200">
              <a:lnSpc>
                <a:spcPct val="150000"/>
              </a:lnSpc>
            </a:pPr>
            <a:r>
              <a:rPr lang="zh-CN" altLang="en-US" sz="2000" b="1" dirty="0">
                <a:solidFill>
                  <a:srgbClr val="002060"/>
                </a:solidFill>
                <a:latin typeface="微软雅黑" pitchFamily="34" charset="-122"/>
                <a:ea typeface="微软雅黑" pitchFamily="34" charset="-122"/>
                <a:cs typeface="Times New Roman" panose="02020603050405020304" pitchFamily="18" charset="0"/>
              </a:rPr>
              <a:t>学习贯彻习近平新时代中国特色社会主义思想和党的十九大精神，深入落实总书记重要回信精神和党中央、国务院关于创新创业工作的重大决策部署，进一步激发高校学生创新创业热情，展示高校创新创业教育成果，搭建大学生创新创业项目与社会投资对接平台。</a:t>
            </a:r>
            <a:endParaRPr lang="en-US" altLang="zh-CN" sz="2000" b="1" dirty="0">
              <a:solidFill>
                <a:srgbClr val="002060"/>
              </a:solidFill>
              <a:latin typeface="微软雅黑" pitchFamily="34" charset="-122"/>
              <a:ea typeface="微软雅黑" pitchFamily="34" charset="-122"/>
              <a:cs typeface="Times New Roman" panose="02020603050405020304" pitchFamily="18" charset="0"/>
            </a:endParaRPr>
          </a:p>
          <a:p>
            <a:pPr indent="457200">
              <a:lnSpc>
                <a:spcPct val="150000"/>
              </a:lnSpc>
            </a:pPr>
            <a:r>
              <a:rPr lang="zh-CN" altLang="zh-CN" sz="2000" b="1" dirty="0">
                <a:solidFill>
                  <a:srgbClr val="002060"/>
                </a:solidFill>
                <a:latin typeface="微软雅黑" pitchFamily="34" charset="-122"/>
                <a:ea typeface="微软雅黑" pitchFamily="34" charset="-122"/>
              </a:rPr>
              <a:t>要扩大参赛规模，实现区域、学校、学生类型全覆盖和国际赛道大拓展；全面实施“青年红色筑梦之旅”活动，培养有理想、有本领、有担当的青春力量；壮大创新创业生力军，服务创新驱动发展、“一带一路”建设、乡村振兴和脱贫攻坚等国家战略。</a:t>
            </a:r>
          </a:p>
          <a:p>
            <a:pPr indent="457200">
              <a:lnSpc>
                <a:spcPct val="150000"/>
              </a:lnSpc>
            </a:pPr>
            <a:endParaRPr lang="zh-CN" altLang="en-US" sz="28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140189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4"/>
          <p:cNvSpPr txBox="1"/>
          <p:nvPr/>
        </p:nvSpPr>
        <p:spPr bwMode="auto">
          <a:xfrm>
            <a:off x="1315845" y="1195941"/>
            <a:ext cx="9656168" cy="707886"/>
          </a:xfrm>
          <a:prstGeom prst="rect">
            <a:avLst/>
          </a:prstGeom>
          <a:noFill/>
          <a:ln w="9525">
            <a:noFill/>
            <a:miter lim="800000"/>
            <a:headEnd/>
            <a:tailEnd/>
          </a:ln>
          <a:extLst/>
        </p:spPr>
        <p:txBody>
          <a:bodyPr wrap="square">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pPr algn="ctr"/>
            <a:r>
              <a:rPr lang="zh-CN" altLang="en-US" sz="4000" kern="0" dirty="0">
                <a:solidFill>
                  <a:srgbClr val="C00000"/>
                </a:solidFill>
                <a:latin typeface="微软雅黑" pitchFamily="34" charset="-122"/>
                <a:cs typeface="+mj-cs"/>
                <a:sym typeface="Calibri" pitchFamily="34" charset="0"/>
              </a:rPr>
              <a:t>大 赛 主 题</a:t>
            </a:r>
          </a:p>
        </p:txBody>
      </p:sp>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25"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8" name="Text Box 3"/>
          <p:cNvSpPr txBox="1">
            <a:spLocks noChangeArrowheads="1"/>
          </p:cNvSpPr>
          <p:nvPr/>
        </p:nvSpPr>
        <p:spPr bwMode="auto">
          <a:xfrm>
            <a:off x="2824885" y="1929933"/>
            <a:ext cx="6593903" cy="1465016"/>
          </a:xfrm>
          <a:prstGeom prst="rect">
            <a:avLst/>
          </a:prstGeom>
          <a:noFill/>
          <a:ln w="9525">
            <a:noFill/>
            <a:miter lim="800000"/>
          </a:ln>
        </p:spPr>
        <p:txBody>
          <a:bodyPr wrap="square">
            <a:spAutoFit/>
          </a:bodyPr>
          <a:lstStyle/>
          <a:p>
            <a:pPr algn="dist" eaLnBrk="1" latinLnBrk="0" hangingPunct="1">
              <a:lnSpc>
                <a:spcPct val="110000"/>
              </a:lnSpc>
              <a:spcBef>
                <a:spcPts val="1200"/>
              </a:spcBef>
            </a:pPr>
            <a:r>
              <a:rPr sz="3600" b="1" dirty="0">
                <a:solidFill>
                  <a:srgbClr val="0033C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勇立时代潮头敢闯会创  </a:t>
            </a:r>
          </a:p>
          <a:p>
            <a:pPr algn="dist" eaLnBrk="1" latinLnBrk="0" hangingPunct="1">
              <a:lnSpc>
                <a:spcPct val="110000"/>
              </a:lnSpc>
              <a:spcBef>
                <a:spcPts val="1200"/>
              </a:spcBef>
            </a:pPr>
            <a:r>
              <a:rPr sz="3600" b="1" dirty="0">
                <a:solidFill>
                  <a:srgbClr val="0033C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扎根中国大地书写人生华章</a:t>
            </a:r>
            <a:r>
              <a:rPr lang="zh-CN" altLang="en-US" sz="3600" b="1" dirty="0">
                <a:solidFill>
                  <a:srgbClr val="0033C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endParaRPr lang="en-US" altLang="zh-CN" sz="3600" b="1" dirty="0">
              <a:solidFill>
                <a:srgbClr val="0033C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t="5416" b="23521"/>
          <a:stretch>
            <a:fillRect/>
          </a:stretch>
        </p:blipFill>
        <p:spPr>
          <a:xfrm>
            <a:off x="1605775" y="3531599"/>
            <a:ext cx="9178199" cy="2404727"/>
          </a:xfrm>
          <a:prstGeom prst="rect">
            <a:avLst/>
          </a:prstGeom>
          <a:noFill/>
          <a:ln>
            <a:noFill/>
          </a:ln>
        </p:spPr>
      </p:pic>
    </p:spTree>
    <p:extLst>
      <p:ext uri="{BB962C8B-B14F-4D97-AF65-F5344CB8AC3E}">
        <p14:creationId xmlns:p14="http://schemas.microsoft.com/office/powerpoint/2010/main" val="11401891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8" name="标题 1"/>
          <p:cNvSpPr txBox="1">
            <a:spLocks/>
          </p:cNvSpPr>
          <p:nvPr/>
        </p:nvSpPr>
        <p:spPr>
          <a:xfrm>
            <a:off x="1338859" y="1298523"/>
            <a:ext cx="9144000" cy="533214"/>
          </a:xfrm>
          <a:prstGeom prst="rect">
            <a:avLst/>
          </a:prstGeom>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lang="zh-CN" altLang="en-US" sz="3800" b="1" kern="0" dirty="0">
                <a:solidFill>
                  <a:srgbClr val="C00000"/>
                </a:solidFill>
                <a:latin typeface="微软雅黑" pitchFamily="34" charset="-122"/>
                <a:ea typeface="微软雅黑" pitchFamily="34" charset="-122"/>
                <a:cs typeface="+mj-cs"/>
              </a:rPr>
              <a:t>大赛目的和任务</a:t>
            </a:r>
          </a:p>
        </p:txBody>
      </p:sp>
      <p:sp>
        <p:nvSpPr>
          <p:cNvPr id="9" name="圆角矩形 8"/>
          <p:cNvSpPr/>
          <p:nvPr/>
        </p:nvSpPr>
        <p:spPr bwMode="auto">
          <a:xfrm>
            <a:off x="6045479" y="3263665"/>
            <a:ext cx="3921125" cy="884587"/>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gradFill>
              <a:gsLst>
                <a:gs pos="0">
                  <a:srgbClr val="00B0F0"/>
                </a:gs>
                <a:gs pos="100000">
                  <a:srgbClr val="00206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fontAlgn="ctr">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圆角矩形 9"/>
          <p:cNvSpPr/>
          <p:nvPr/>
        </p:nvSpPr>
        <p:spPr bwMode="auto">
          <a:xfrm>
            <a:off x="6035117" y="4393080"/>
            <a:ext cx="3921125" cy="781085"/>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gradFill>
              <a:gsLst>
                <a:gs pos="0">
                  <a:srgbClr val="00B0F0"/>
                </a:gs>
                <a:gs pos="100000">
                  <a:srgbClr val="00206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fontAlgn="ctr">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nvGrpSpPr>
          <p:cNvPr id="11" name="Group 11"/>
          <p:cNvGrpSpPr/>
          <p:nvPr/>
        </p:nvGrpSpPr>
        <p:grpSpPr bwMode="auto">
          <a:xfrm>
            <a:off x="6044488" y="2243230"/>
            <a:ext cx="3925888" cy="867959"/>
            <a:chOff x="2992" y="2254"/>
            <a:chExt cx="2323" cy="397"/>
          </a:xfrm>
        </p:grpSpPr>
        <p:sp>
          <p:nvSpPr>
            <p:cNvPr id="13" name="圆角矩形 12"/>
            <p:cNvSpPr/>
            <p:nvPr/>
          </p:nvSpPr>
          <p:spPr bwMode="auto">
            <a:xfrm>
              <a:off x="2992" y="2255"/>
              <a:ext cx="2323" cy="396"/>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gradFill>
                <a:gsLst>
                  <a:gs pos="0">
                    <a:srgbClr val="00B0F0"/>
                  </a:gs>
                  <a:gs pos="100000">
                    <a:srgbClr val="00206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fontAlgn="ctr">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87"/>
            <p:cNvSpPr>
              <a:spLocks noChangeArrowheads="1"/>
            </p:cNvSpPr>
            <p:nvPr/>
          </p:nvSpPr>
          <p:spPr bwMode="auto">
            <a:xfrm>
              <a:off x="3062" y="2254"/>
              <a:ext cx="2250" cy="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lnSpc>
                  <a:spcPct val="125000"/>
                </a:lnSpc>
                <a:spcBef>
                  <a:spcPts val="1200"/>
                </a:spcBef>
                <a:buFont typeface="Wingdings" panose="05000000000000000000" pitchFamily="2" charset="2"/>
                <a:buChar char="ü"/>
              </a:pPr>
              <a:endParaRPr lang="zh-CN" altLang="en-US" sz="1200">
                <a:latin typeface="微软雅黑" panose="020B0503020204020204" pitchFamily="34" charset="-122"/>
                <a:ea typeface="微软雅黑" panose="020B0503020204020204" pitchFamily="34" charset="-122"/>
              </a:endParaRPr>
            </a:p>
          </p:txBody>
        </p:sp>
      </p:grpSp>
      <p:sp>
        <p:nvSpPr>
          <p:cNvPr id="15" name="圆角矩形 14"/>
          <p:cNvSpPr/>
          <p:nvPr/>
        </p:nvSpPr>
        <p:spPr>
          <a:xfrm rot="20880000">
            <a:off x="3757574" y="3726273"/>
            <a:ext cx="1642110" cy="76200"/>
          </a:xfrm>
          <a:prstGeom prst="roundRect">
            <a:avLst>
              <a:gd name="adj" fmla="val 50000"/>
            </a:avLst>
          </a:prstGeom>
          <a:gradFill flip="none" rotWithShape="1">
            <a:gsLst>
              <a:gs pos="0">
                <a:schemeClr val="bg1">
                  <a:lumMod val="50000"/>
                </a:schemeClr>
              </a:gs>
              <a:gs pos="100000">
                <a:schemeClr val="bg1">
                  <a:lumMod val="75000"/>
                </a:schemeClr>
              </a:gs>
            </a:gsLst>
            <a:lin ang="16200000" scaled="1"/>
            <a:tileRect/>
          </a:gradFill>
          <a:ln w="25400">
            <a:noFill/>
          </a:ln>
          <a:effectLst>
            <a:outerShdw blurRad="225425" dist="38100" dir="5220000" algn="ctr">
              <a:srgbClr val="000000">
                <a:alpha val="33000"/>
              </a:srgbClr>
            </a:outerShdw>
          </a:effectLst>
          <a:scene3d>
            <a:camera prst="orthographicFront"/>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fontAlgn="ctr">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6" name="圆角矩形 15"/>
          <p:cNvSpPr/>
          <p:nvPr/>
        </p:nvSpPr>
        <p:spPr>
          <a:xfrm rot="900000">
            <a:off x="3748741" y="4366007"/>
            <a:ext cx="1586865" cy="76200"/>
          </a:xfrm>
          <a:prstGeom prst="roundRect">
            <a:avLst>
              <a:gd name="adj" fmla="val 50000"/>
            </a:avLst>
          </a:prstGeom>
          <a:gradFill flip="none" rotWithShape="1">
            <a:gsLst>
              <a:gs pos="0">
                <a:schemeClr val="bg1">
                  <a:lumMod val="50000"/>
                </a:schemeClr>
              </a:gs>
              <a:gs pos="100000">
                <a:schemeClr val="bg1">
                  <a:lumMod val="75000"/>
                </a:schemeClr>
              </a:gs>
            </a:gsLst>
            <a:lin ang="16200000" scaled="1"/>
            <a:tileRect/>
          </a:gradFill>
          <a:ln w="25400">
            <a:noFill/>
          </a:ln>
          <a:effectLst>
            <a:outerShdw blurRad="225425" dist="38100" dir="5220000" algn="ctr">
              <a:srgbClr val="000000">
                <a:alpha val="33000"/>
              </a:srgbClr>
            </a:outerShdw>
          </a:effectLst>
          <a:scene3d>
            <a:camera prst="orthographicFront"/>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fontAlgn="ctr">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7" name="圆角矩形 16"/>
          <p:cNvSpPr/>
          <p:nvPr/>
        </p:nvSpPr>
        <p:spPr>
          <a:xfrm rot="20160000">
            <a:off x="3695979" y="3126833"/>
            <a:ext cx="1765300" cy="73025"/>
          </a:xfrm>
          <a:prstGeom prst="roundRect">
            <a:avLst>
              <a:gd name="adj" fmla="val 50000"/>
            </a:avLst>
          </a:prstGeom>
          <a:gradFill flip="none" rotWithShape="1">
            <a:gsLst>
              <a:gs pos="0">
                <a:schemeClr val="bg1">
                  <a:lumMod val="50000"/>
                </a:schemeClr>
              </a:gs>
              <a:gs pos="100000">
                <a:schemeClr val="bg1">
                  <a:lumMod val="75000"/>
                </a:schemeClr>
              </a:gs>
            </a:gsLst>
            <a:lin ang="16200000" scaled="1"/>
            <a:tileRect/>
          </a:gradFill>
          <a:ln w="25400">
            <a:noFill/>
          </a:ln>
          <a:effectLst>
            <a:outerShdw blurRad="225425" dist="38100" dir="5220000" algn="ctr">
              <a:srgbClr val="000000">
                <a:alpha val="33000"/>
              </a:srgbClr>
            </a:outerShdw>
          </a:effectLst>
          <a:scene3d>
            <a:camera prst="orthographicFront"/>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fontAlgn="ctr">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8" name="圆角矩形 17"/>
          <p:cNvSpPr/>
          <p:nvPr/>
        </p:nvSpPr>
        <p:spPr>
          <a:xfrm rot="1500000">
            <a:off x="3527827" y="4973523"/>
            <a:ext cx="1794510" cy="76200"/>
          </a:xfrm>
          <a:prstGeom prst="roundRect">
            <a:avLst>
              <a:gd name="adj" fmla="val 50000"/>
            </a:avLst>
          </a:prstGeom>
          <a:gradFill flip="none" rotWithShape="1">
            <a:gsLst>
              <a:gs pos="0">
                <a:schemeClr val="bg1">
                  <a:lumMod val="50000"/>
                </a:schemeClr>
              </a:gs>
              <a:gs pos="100000">
                <a:schemeClr val="bg1">
                  <a:lumMod val="75000"/>
                </a:schemeClr>
              </a:gs>
            </a:gsLst>
            <a:lin ang="16200000" scaled="1"/>
            <a:tileRect/>
          </a:gradFill>
          <a:ln w="25400">
            <a:noFill/>
          </a:ln>
          <a:effectLst>
            <a:outerShdw blurRad="225425" dist="38100" dir="5220000" algn="ctr">
              <a:srgbClr val="000000">
                <a:alpha val="33000"/>
              </a:srgbClr>
            </a:outerShdw>
          </a:effectLst>
          <a:scene3d>
            <a:camera prst="orthographicFront"/>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fontAlgn="ctr">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9" name="AutoShape 3"/>
          <p:cNvSpPr>
            <a:spLocks noChangeAspect="1" noChangeArrowheads="1"/>
          </p:cNvSpPr>
          <p:nvPr/>
        </p:nvSpPr>
        <p:spPr bwMode="auto">
          <a:xfrm>
            <a:off x="5411345" y="3422743"/>
            <a:ext cx="323850" cy="323850"/>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5080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fontAlgn="ctr">
              <a:spcBef>
                <a:spcPts val="0"/>
              </a:spcBef>
              <a:spcAft>
                <a:spcPts val="0"/>
              </a:spcAft>
              <a:buClr>
                <a:srgbClr val="FF0000"/>
              </a:buClr>
              <a:buSzPct val="70000"/>
              <a:defRPr/>
            </a:pPr>
            <a:endParaRPr lang="zh-CN" altLang="zh-CN" sz="1600" b="1">
              <a:solidFill>
                <a:schemeClr val="bg1"/>
              </a:solidFill>
              <a:latin typeface="微软雅黑" panose="020B0503020204020204" pitchFamily="34" charset="-122"/>
              <a:ea typeface="微软雅黑" panose="020B0503020204020204" pitchFamily="34" charset="-122"/>
            </a:endParaRPr>
          </a:p>
        </p:txBody>
      </p:sp>
      <p:sp>
        <p:nvSpPr>
          <p:cNvPr id="20" name="AutoShape 3"/>
          <p:cNvSpPr>
            <a:spLocks noChangeAspect="1" noChangeArrowheads="1"/>
          </p:cNvSpPr>
          <p:nvPr/>
        </p:nvSpPr>
        <p:spPr bwMode="auto">
          <a:xfrm>
            <a:off x="5401845" y="4512953"/>
            <a:ext cx="323850" cy="323850"/>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5080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fontAlgn="ctr">
              <a:spcBef>
                <a:spcPts val="0"/>
              </a:spcBef>
              <a:spcAft>
                <a:spcPts val="0"/>
              </a:spcAft>
              <a:buClr>
                <a:srgbClr val="FF0000"/>
              </a:buClr>
              <a:buSzPct val="70000"/>
              <a:defRPr/>
            </a:pPr>
            <a:endParaRPr lang="zh-CN" altLang="zh-CN" sz="1600" b="1">
              <a:solidFill>
                <a:schemeClr val="bg1"/>
              </a:solidFill>
              <a:latin typeface="微软雅黑" panose="020B0503020204020204" pitchFamily="34" charset="-122"/>
              <a:ea typeface="微软雅黑" panose="020B0503020204020204" pitchFamily="34" charset="-122"/>
            </a:endParaRPr>
          </a:p>
        </p:txBody>
      </p:sp>
      <p:sp>
        <p:nvSpPr>
          <p:cNvPr id="21" name="AutoShape 3"/>
          <p:cNvSpPr>
            <a:spLocks noChangeAspect="1" noChangeArrowheads="1"/>
          </p:cNvSpPr>
          <p:nvPr/>
        </p:nvSpPr>
        <p:spPr bwMode="auto">
          <a:xfrm>
            <a:off x="5389043" y="2606133"/>
            <a:ext cx="323850" cy="323850"/>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5080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fontAlgn="ctr">
              <a:spcBef>
                <a:spcPts val="0"/>
              </a:spcBef>
              <a:spcAft>
                <a:spcPts val="0"/>
              </a:spcAft>
              <a:buClr>
                <a:srgbClr val="FF0000"/>
              </a:buClr>
              <a:buSzPct val="70000"/>
              <a:defRPr/>
            </a:pPr>
            <a:endParaRPr lang="zh-CN" altLang="zh-CN" sz="1600" b="1">
              <a:solidFill>
                <a:schemeClr val="bg1"/>
              </a:solidFill>
              <a:latin typeface="微软雅黑" panose="020B0503020204020204" pitchFamily="34" charset="-122"/>
              <a:ea typeface="微软雅黑" panose="020B0503020204020204" pitchFamily="34" charset="-122"/>
            </a:endParaRPr>
          </a:p>
        </p:txBody>
      </p:sp>
      <p:sp>
        <p:nvSpPr>
          <p:cNvPr id="22" name="AutoShape 3"/>
          <p:cNvSpPr>
            <a:spLocks noChangeAspect="1" noChangeArrowheads="1"/>
          </p:cNvSpPr>
          <p:nvPr/>
        </p:nvSpPr>
        <p:spPr bwMode="auto">
          <a:xfrm>
            <a:off x="5396222" y="5427542"/>
            <a:ext cx="323850" cy="323850"/>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5080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fontAlgn="ctr">
              <a:spcBef>
                <a:spcPts val="0"/>
              </a:spcBef>
              <a:spcAft>
                <a:spcPts val="0"/>
              </a:spcAft>
              <a:buClr>
                <a:srgbClr val="FF0000"/>
              </a:buClr>
              <a:buSzPct val="70000"/>
              <a:defRPr/>
            </a:pPr>
            <a:endParaRPr lang="zh-CN" altLang="zh-CN" sz="1600" b="1">
              <a:solidFill>
                <a:schemeClr val="bg1"/>
              </a:solidFill>
              <a:latin typeface="微软雅黑" panose="020B0503020204020204" pitchFamily="34" charset="-122"/>
              <a:ea typeface="微软雅黑" panose="020B0503020204020204" pitchFamily="34" charset="-122"/>
            </a:endParaRPr>
          </a:p>
        </p:txBody>
      </p:sp>
      <p:grpSp>
        <p:nvGrpSpPr>
          <p:cNvPr id="23" name="组合 56"/>
          <p:cNvGrpSpPr/>
          <p:nvPr/>
        </p:nvGrpSpPr>
        <p:grpSpPr bwMode="auto">
          <a:xfrm>
            <a:off x="2018371" y="3144645"/>
            <a:ext cx="1585216" cy="1563974"/>
            <a:chOff x="3411012" y="2680764"/>
            <a:chExt cx="2305051" cy="2245772"/>
          </a:xfrm>
        </p:grpSpPr>
        <p:grpSp>
          <p:nvGrpSpPr>
            <p:cNvPr id="24" name="组合 43"/>
            <p:cNvGrpSpPr>
              <a:grpSpLocks noChangeAspect="1"/>
            </p:cNvGrpSpPr>
            <p:nvPr/>
          </p:nvGrpSpPr>
          <p:grpSpPr bwMode="auto">
            <a:xfrm>
              <a:off x="3440653" y="2680764"/>
              <a:ext cx="2245772" cy="2245772"/>
              <a:chOff x="5217600" y="3058600"/>
              <a:chExt cx="1116000" cy="1116000"/>
            </a:xfrm>
          </p:grpSpPr>
          <p:sp>
            <p:nvSpPr>
              <p:cNvPr id="26" name="Oval 2"/>
              <p:cNvSpPr>
                <a:spLocks noChangeAspect="1" noChangeArrowheads="1"/>
              </p:cNvSpPr>
              <p:nvPr/>
            </p:nvSpPr>
            <p:spPr bwMode="auto">
              <a:xfrm>
                <a:off x="5217600" y="3058600"/>
                <a:ext cx="1116000" cy="1116000"/>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fontAlgn="ctr">
                  <a:spcBef>
                    <a:spcPts val="0"/>
                  </a:spcBef>
                  <a:spcAft>
                    <a:spcPts val="0"/>
                  </a:spcAft>
                  <a:buClr>
                    <a:srgbClr val="FF0000"/>
                  </a:buClr>
                  <a:buSzPct val="70000"/>
                  <a:defRPr/>
                </a:pPr>
                <a:endParaRPr lang="fr-FR" altLang="zh-CN" sz="1600" b="1" dirty="0">
                  <a:solidFill>
                    <a:schemeClr val="bg1"/>
                  </a:solidFill>
                  <a:latin typeface="微软雅黑" panose="020B0503020204020204" pitchFamily="34" charset="-122"/>
                  <a:ea typeface="微软雅黑" panose="020B0503020204020204" pitchFamily="34" charset="-122"/>
                </a:endParaRPr>
              </a:p>
            </p:txBody>
          </p:sp>
          <p:sp>
            <p:nvSpPr>
              <p:cNvPr id="27" name="椭圆 26"/>
              <p:cNvSpPr/>
              <p:nvPr/>
            </p:nvSpPr>
            <p:spPr>
              <a:xfrm rot="19388639">
                <a:off x="5221856" y="3127004"/>
                <a:ext cx="756888" cy="539632"/>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FFFFFF"/>
                  </a:solidFill>
                  <a:ea typeface="微软雅黑" panose="020B0503020204020204" pitchFamily="34" charset="-122"/>
                </a:endParaRPr>
              </a:p>
            </p:txBody>
          </p:sp>
          <p:sp>
            <p:nvSpPr>
              <p:cNvPr id="28" name="椭圆 27"/>
              <p:cNvSpPr/>
              <p:nvPr/>
            </p:nvSpPr>
            <p:spPr>
              <a:xfrm>
                <a:off x="5327131" y="3179241"/>
                <a:ext cx="846138" cy="849318"/>
              </a:xfrm>
              <a:prstGeom prst="ellipse">
                <a:avLst/>
              </a:prstGeom>
              <a:gradFill flip="none" rotWithShape="1">
                <a:gsLst>
                  <a:gs pos="10000">
                    <a:srgbClr val="FFC000">
                      <a:alpha val="60000"/>
                    </a:srgbClr>
                  </a:gs>
                  <a:gs pos="7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dirty="0">
                  <a:solidFill>
                    <a:srgbClr val="FFFFFF"/>
                  </a:solidFill>
                  <a:ea typeface="微软雅黑" panose="020B0503020204020204" pitchFamily="34" charset="-122"/>
                </a:endParaRPr>
              </a:p>
            </p:txBody>
          </p:sp>
        </p:grpSp>
        <p:sp>
          <p:nvSpPr>
            <p:cNvPr id="25" name="Text Box 29"/>
            <p:cNvSpPr txBox="1">
              <a:spLocks noChangeArrowheads="1"/>
            </p:cNvSpPr>
            <p:nvPr/>
          </p:nvSpPr>
          <p:spPr bwMode="gray">
            <a:xfrm>
              <a:off x="3411012" y="3250196"/>
              <a:ext cx="2305051" cy="928092"/>
            </a:xfrm>
            <a:prstGeom prst="rect">
              <a:avLst/>
            </a:prstGeom>
            <a:noFill/>
            <a:ln w="9525">
              <a:noFill/>
              <a:miter lim="800000"/>
            </a:ln>
          </p:spPr>
          <p:txBody>
            <a:bodyPr wrap="square" anchor="ctr">
              <a:spAutoFit/>
            </a:bodyPr>
            <a:lstStyle/>
            <a:p>
              <a:pPr algn="ctr" eaLnBrk="1" fontAlgn="auto" hangingPunct="1">
                <a:spcBef>
                  <a:spcPts val="0"/>
                </a:spcBef>
                <a:spcAft>
                  <a:spcPts val="0"/>
                </a:spcAft>
                <a:defRPr/>
              </a:pPr>
              <a:r>
                <a:rPr kumimoji="1" lang="zh-CN" altLang="en-US" b="1"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目的</a:t>
              </a:r>
            </a:p>
            <a:p>
              <a:pPr algn="ctr" eaLnBrk="1" fontAlgn="auto" hangingPunct="1">
                <a:spcBef>
                  <a:spcPts val="0"/>
                </a:spcBef>
                <a:spcAft>
                  <a:spcPts val="0"/>
                </a:spcAft>
                <a:defRPr/>
              </a:pPr>
              <a:r>
                <a:rPr kumimoji="1" lang="zh-CN" altLang="en-US" b="1"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任务</a:t>
              </a:r>
            </a:p>
          </p:txBody>
        </p:sp>
      </p:grpSp>
      <p:sp>
        <p:nvSpPr>
          <p:cNvPr id="29" name="文本框 19"/>
          <p:cNvSpPr txBox="1"/>
          <p:nvPr/>
        </p:nvSpPr>
        <p:spPr>
          <a:xfrm rot="20220000">
            <a:off x="3665499" y="2776283"/>
            <a:ext cx="1826895" cy="400110"/>
          </a:xfrm>
          <a:prstGeom prst="rect">
            <a:avLst/>
          </a:prstGeom>
          <a:noFill/>
        </p:spPr>
        <p:txBody>
          <a:bodyPr wrap="square" rtlCol="0">
            <a:spAutoFit/>
          </a:bodyPr>
          <a:lstStyle/>
          <a:p>
            <a:r>
              <a:rPr lang="zh-CN" altLang="en-US" sz="2000" b="1" dirty="0">
                <a:latin typeface="黑体" panose="02010600030101010101" pitchFamily="49" charset="-122"/>
                <a:ea typeface="黑体" panose="02010600030101010101" pitchFamily="49" charset="-122"/>
                <a:sym typeface="+mn-ea"/>
              </a:rPr>
              <a:t>深化教育改革</a:t>
            </a:r>
          </a:p>
        </p:txBody>
      </p:sp>
      <p:sp>
        <p:nvSpPr>
          <p:cNvPr id="30" name="圆角矩形 29"/>
          <p:cNvSpPr/>
          <p:nvPr/>
        </p:nvSpPr>
        <p:spPr bwMode="auto">
          <a:xfrm>
            <a:off x="6033568" y="5313552"/>
            <a:ext cx="3921125" cy="864224"/>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gradFill>
              <a:gsLst>
                <a:gs pos="0">
                  <a:srgbClr val="00B0F0"/>
                </a:gs>
                <a:gs pos="100000">
                  <a:srgbClr val="00206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fontAlgn="ctr">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1" name="矩形 87"/>
          <p:cNvSpPr>
            <a:spLocks noChangeArrowheads="1"/>
          </p:cNvSpPr>
          <p:nvPr/>
        </p:nvSpPr>
        <p:spPr bwMode="auto">
          <a:xfrm>
            <a:off x="6108107" y="2189688"/>
            <a:ext cx="3797904"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sz="1400" b="1" dirty="0">
                <a:ea typeface="微软雅黑" panose="020B0503020204020204" pitchFamily="34" charset="-122"/>
              </a:rPr>
              <a:t>√ </a:t>
            </a:r>
            <a:r>
              <a:rPr lang="zh-CN" sz="1400" b="1" dirty="0">
                <a:latin typeface="微软雅黑" pitchFamily="34" charset="-122"/>
                <a:ea typeface="微软雅黑" pitchFamily="34" charset="-122"/>
              </a:rPr>
              <a:t>深化高等教育综合改革</a:t>
            </a:r>
          </a:p>
          <a:p>
            <a:pPr fontAlgn="ctr">
              <a:buClr>
                <a:srgbClr val="FF0000"/>
              </a:buClr>
              <a:buSzPct val="70000"/>
            </a:pPr>
            <a:r>
              <a:rPr lang="zh-CN" sz="1400" b="1" dirty="0">
                <a:latin typeface="微软雅黑" pitchFamily="34" charset="-122"/>
                <a:ea typeface="微软雅黑" pitchFamily="34" charset="-122"/>
                <a:sym typeface="+mn-ea"/>
              </a:rPr>
              <a:t>√ </a:t>
            </a:r>
            <a:r>
              <a:rPr lang="zh-CN" altLang="zh-CN" sz="1400" b="1" dirty="0">
                <a:latin typeface="微软雅黑" pitchFamily="34" charset="-122"/>
                <a:ea typeface="微软雅黑" pitchFamily="34" charset="-122"/>
              </a:rPr>
              <a:t>推动创新创业教育与思想政治教育紧密结合、与专业教育深度融合</a:t>
            </a:r>
            <a:endParaRPr lang="zh-CN" sz="1400" b="1" dirty="0">
              <a:latin typeface="微软雅黑" pitchFamily="34" charset="-122"/>
              <a:ea typeface="微软雅黑" pitchFamily="34" charset="-122"/>
            </a:endParaRPr>
          </a:p>
          <a:p>
            <a:pPr fontAlgn="ctr">
              <a:buClr>
                <a:srgbClr val="FF0000"/>
              </a:buClr>
              <a:buSzPct val="70000"/>
            </a:pPr>
            <a:r>
              <a:rPr lang="zh-CN" sz="1400" b="1" dirty="0">
                <a:latin typeface="微软雅黑" pitchFamily="34" charset="-122"/>
                <a:ea typeface="微软雅黑" pitchFamily="34" charset="-122"/>
                <a:sym typeface="+mn-ea"/>
              </a:rPr>
              <a:t>√</a:t>
            </a:r>
            <a:r>
              <a:rPr lang="zh-CN" altLang="zh-CN" sz="1400" b="1" dirty="0">
                <a:latin typeface="微软雅黑" pitchFamily="34" charset="-122"/>
                <a:ea typeface="微软雅黑" pitchFamily="34" charset="-122"/>
              </a:rPr>
              <a:t>激发大学生的创造力，促进学生全面发展</a:t>
            </a:r>
            <a:endParaRPr lang="zh-CN" sz="1400" b="1" dirty="0">
              <a:latin typeface="微软雅黑" pitchFamily="34" charset="-122"/>
              <a:ea typeface="微软雅黑" pitchFamily="34" charset="-122"/>
            </a:endParaRPr>
          </a:p>
          <a:p>
            <a:pPr fontAlgn="ctr">
              <a:buClr>
                <a:srgbClr val="FF0000"/>
              </a:buClr>
              <a:buSzPct val="70000"/>
            </a:pPr>
            <a:endParaRPr lang="zh-CN" altLang="en-US" sz="1200" dirty="0">
              <a:latin typeface="微软雅黑" panose="020B0503020204020204" pitchFamily="34" charset="-122"/>
              <a:ea typeface="微软雅黑" panose="020B0503020204020204" pitchFamily="34" charset="-122"/>
            </a:endParaRPr>
          </a:p>
        </p:txBody>
      </p:sp>
      <p:sp>
        <p:nvSpPr>
          <p:cNvPr id="32" name="文本框 29"/>
          <p:cNvSpPr txBox="1"/>
          <p:nvPr/>
        </p:nvSpPr>
        <p:spPr>
          <a:xfrm rot="960000">
            <a:off x="3756815" y="4087614"/>
            <a:ext cx="1826895" cy="400110"/>
          </a:xfrm>
          <a:prstGeom prst="rect">
            <a:avLst/>
          </a:prstGeom>
          <a:noFill/>
        </p:spPr>
        <p:txBody>
          <a:bodyPr wrap="square" rtlCol="0">
            <a:spAutoFit/>
          </a:bodyPr>
          <a:lstStyle/>
          <a:p>
            <a:r>
              <a:rPr lang="zh-CN" altLang="en-US" sz="2000" b="1" dirty="0">
                <a:latin typeface="黑体" panose="02010600030101010101" pitchFamily="49" charset="-122"/>
                <a:ea typeface="黑体" panose="02010600030101010101" pitchFamily="49" charset="-122"/>
                <a:sym typeface="+mn-ea"/>
              </a:rPr>
              <a:t>服务经济发展</a:t>
            </a:r>
          </a:p>
        </p:txBody>
      </p:sp>
      <p:sp>
        <p:nvSpPr>
          <p:cNvPr id="33" name="矩形 87"/>
          <p:cNvSpPr>
            <a:spLocks noChangeArrowheads="1"/>
          </p:cNvSpPr>
          <p:nvPr/>
        </p:nvSpPr>
        <p:spPr bwMode="auto">
          <a:xfrm>
            <a:off x="6045510" y="4347015"/>
            <a:ext cx="379790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sz="1400" b="1" dirty="0">
                <a:ea typeface="微软雅黑" panose="020B0503020204020204" pitchFamily="34" charset="-122"/>
              </a:rPr>
              <a:t>√ 推动赛事成果转化和产学研用紧密结合</a:t>
            </a:r>
          </a:p>
          <a:p>
            <a:pPr fontAlgn="ctr">
              <a:buClr>
                <a:srgbClr val="FF0000"/>
              </a:buClr>
              <a:buSzPct val="70000"/>
            </a:pPr>
            <a:r>
              <a:rPr lang="zh-CN" sz="1400" b="1" dirty="0">
                <a:ea typeface="微软雅黑" panose="020B0503020204020204" pitchFamily="34" charset="-122"/>
                <a:sym typeface="+mn-ea"/>
              </a:rPr>
              <a:t>√ </a:t>
            </a:r>
            <a:r>
              <a:rPr lang="zh-CN" sz="1400" b="1" dirty="0">
                <a:latin typeface="微软雅黑" panose="020B0503020204020204" pitchFamily="34" charset="-122"/>
                <a:ea typeface="微软雅黑" panose="020B0503020204020204" pitchFamily="34" charset="-122"/>
              </a:rPr>
              <a:t>促进“互联网+”新业态形成</a:t>
            </a:r>
          </a:p>
          <a:p>
            <a:pPr fontAlgn="ctr">
              <a:buClr>
                <a:srgbClr val="FF0000"/>
              </a:buClr>
              <a:buSzPct val="70000"/>
            </a:pPr>
            <a:r>
              <a:rPr lang="zh-CN" sz="1400" b="1" dirty="0">
                <a:ea typeface="微软雅黑" panose="020B0503020204020204" pitchFamily="34" charset="-122"/>
                <a:sym typeface="+mn-ea"/>
              </a:rPr>
              <a:t>√ </a:t>
            </a:r>
            <a:r>
              <a:rPr lang="zh-CN" sz="1400" b="1" dirty="0">
                <a:latin typeface="微软雅黑" panose="020B0503020204020204" pitchFamily="34" charset="-122"/>
                <a:ea typeface="微软雅黑" panose="020B0503020204020204" pitchFamily="34" charset="-122"/>
              </a:rPr>
              <a:t>服务经济高质量发展</a:t>
            </a:r>
          </a:p>
        </p:txBody>
      </p:sp>
      <p:sp>
        <p:nvSpPr>
          <p:cNvPr id="34" name="文本框 31"/>
          <p:cNvSpPr txBox="1"/>
          <p:nvPr/>
        </p:nvSpPr>
        <p:spPr>
          <a:xfrm rot="20940000">
            <a:off x="3789526" y="3368738"/>
            <a:ext cx="1826895" cy="400110"/>
          </a:xfrm>
          <a:prstGeom prst="rect">
            <a:avLst/>
          </a:prstGeom>
          <a:noFill/>
        </p:spPr>
        <p:txBody>
          <a:bodyPr wrap="square" rtlCol="0">
            <a:spAutoFit/>
          </a:bodyPr>
          <a:lstStyle/>
          <a:p>
            <a:r>
              <a:rPr lang="zh-CN" altLang="en-US" sz="2000" b="1" dirty="0">
                <a:latin typeface="黑体" panose="02010600030101010101" pitchFamily="49" charset="-122"/>
                <a:ea typeface="黑体" panose="02010600030101010101" pitchFamily="49" charset="-122"/>
                <a:sym typeface="+mn-ea"/>
              </a:rPr>
              <a:t>践行立德树人</a:t>
            </a:r>
          </a:p>
        </p:txBody>
      </p:sp>
      <p:sp>
        <p:nvSpPr>
          <p:cNvPr id="35" name="矩形 87"/>
          <p:cNvSpPr>
            <a:spLocks noChangeArrowheads="1"/>
          </p:cNvSpPr>
          <p:nvPr/>
        </p:nvSpPr>
        <p:spPr bwMode="auto">
          <a:xfrm>
            <a:off x="6107105" y="3229896"/>
            <a:ext cx="379790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sz="1400" b="1" dirty="0">
                <a:ea typeface="微软雅黑" panose="020B0503020204020204" pitchFamily="34" charset="-122"/>
              </a:rPr>
              <a:t>√ 鼓励广大青年扎根中国大地了解国情民情</a:t>
            </a:r>
          </a:p>
          <a:p>
            <a:pPr fontAlgn="ctr">
              <a:buClr>
                <a:srgbClr val="FF0000"/>
              </a:buClr>
              <a:buSzPct val="70000"/>
            </a:pPr>
            <a:r>
              <a:rPr lang="zh-CN" sz="1400" b="1" dirty="0">
                <a:ea typeface="微软雅黑" panose="020B0503020204020204" pitchFamily="34" charset="-122"/>
                <a:sym typeface="+mn-ea"/>
              </a:rPr>
              <a:t>√ </a:t>
            </a:r>
            <a:r>
              <a:rPr lang="zh-CN" sz="1400" b="1" dirty="0">
                <a:latin typeface="微软雅黑" panose="020B0503020204020204" pitchFamily="34" charset="-122"/>
                <a:ea typeface="微软雅黑" panose="020B0503020204020204" pitchFamily="34" charset="-122"/>
              </a:rPr>
              <a:t>在创新创业中增长智慧才干</a:t>
            </a:r>
          </a:p>
          <a:p>
            <a:pPr fontAlgn="ctr">
              <a:buClr>
                <a:srgbClr val="FF0000"/>
              </a:buClr>
              <a:buSzPct val="70000"/>
            </a:pPr>
            <a:r>
              <a:rPr lang="zh-CN" sz="1400" b="1" dirty="0">
                <a:ea typeface="微软雅黑" panose="020B0503020204020204" pitchFamily="34" charset="-122"/>
                <a:sym typeface="+mn-ea"/>
              </a:rPr>
              <a:t>√ </a:t>
            </a:r>
            <a:r>
              <a:rPr lang="zh-CN" sz="1400" b="1" dirty="0">
                <a:latin typeface="微软雅黑" panose="020B0503020204020204" pitchFamily="34" charset="-122"/>
                <a:ea typeface="微软雅黑" panose="020B0503020204020204" pitchFamily="34" charset="-122"/>
              </a:rPr>
              <a:t>在艰苦奋斗中锤炼意志品质</a:t>
            </a:r>
          </a:p>
          <a:p>
            <a:pPr fontAlgn="ctr">
              <a:buClr>
                <a:srgbClr val="FF0000"/>
              </a:buClr>
              <a:buSzPct val="70000"/>
            </a:pPr>
            <a:r>
              <a:rPr lang="zh-CN" sz="1400" b="1" dirty="0">
                <a:ea typeface="微软雅黑" panose="020B0503020204020204" pitchFamily="34" charset="-122"/>
                <a:sym typeface="+mn-ea"/>
              </a:rPr>
              <a:t>√ </a:t>
            </a:r>
            <a:r>
              <a:rPr lang="zh-CN" sz="1400" b="1" dirty="0">
                <a:latin typeface="微软雅黑" panose="020B0503020204020204" pitchFamily="34" charset="-122"/>
                <a:ea typeface="微软雅黑" panose="020B0503020204020204" pitchFamily="34" charset="-122"/>
                <a:sym typeface="+mn-ea"/>
              </a:rPr>
              <a:t>把激昂的青春梦融入伟大的中国梦</a:t>
            </a:r>
          </a:p>
        </p:txBody>
      </p:sp>
      <p:sp>
        <p:nvSpPr>
          <p:cNvPr id="36" name="文本框 36"/>
          <p:cNvSpPr txBox="1"/>
          <p:nvPr/>
        </p:nvSpPr>
        <p:spPr>
          <a:xfrm rot="1440000">
            <a:off x="3711544" y="4658298"/>
            <a:ext cx="1826895" cy="400110"/>
          </a:xfrm>
          <a:prstGeom prst="rect">
            <a:avLst/>
          </a:prstGeom>
          <a:noFill/>
        </p:spPr>
        <p:txBody>
          <a:bodyPr wrap="square" rtlCol="0">
            <a:spAutoFit/>
          </a:bodyPr>
          <a:lstStyle/>
          <a:p>
            <a:r>
              <a:rPr lang="zh-CN" altLang="en-US" sz="2000" b="1" dirty="0">
                <a:latin typeface="黑体" panose="02010600030101010101" pitchFamily="49" charset="-122"/>
                <a:ea typeface="黑体" panose="02010600030101010101" pitchFamily="49" charset="-122"/>
                <a:sym typeface="+mn-ea"/>
              </a:rPr>
              <a:t>助推创业就业</a:t>
            </a:r>
          </a:p>
        </p:txBody>
      </p:sp>
      <p:sp>
        <p:nvSpPr>
          <p:cNvPr id="37" name="矩形 87"/>
          <p:cNvSpPr>
            <a:spLocks noChangeArrowheads="1"/>
          </p:cNvSpPr>
          <p:nvPr/>
        </p:nvSpPr>
        <p:spPr bwMode="auto">
          <a:xfrm>
            <a:off x="6040885" y="5350392"/>
            <a:ext cx="40762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sz="1400" b="1" dirty="0">
                <a:ea typeface="微软雅黑" panose="020B0503020204020204" pitchFamily="34" charset="-122"/>
              </a:rPr>
              <a:t>√ 以创新引领创业、以创业带动就业</a:t>
            </a:r>
          </a:p>
          <a:p>
            <a:pPr fontAlgn="ctr">
              <a:buClr>
                <a:srgbClr val="FF0000"/>
              </a:buClr>
              <a:buSzPct val="70000"/>
            </a:pPr>
            <a:r>
              <a:rPr lang="zh-CN" sz="1400" b="1" dirty="0">
                <a:ea typeface="微软雅黑" panose="020B0503020204020204" pitchFamily="34" charset="-122"/>
                <a:sym typeface="+mn-ea"/>
              </a:rPr>
              <a:t>√</a:t>
            </a:r>
            <a:r>
              <a:rPr lang="zh-CN" altLang="zh-CN" sz="1400" b="1" dirty="0">
                <a:latin typeface="微软雅黑" panose="020B0503020204020204" pitchFamily="34" charset="-122"/>
                <a:ea typeface="微软雅黑" panose="020B0503020204020204" pitchFamily="34" charset="-122"/>
              </a:rPr>
              <a:t>培养造就“大众创业、万众创新”生力军</a:t>
            </a:r>
            <a:endParaRPr lang="en-US" altLang="zh-CN" sz="1400" b="1" dirty="0">
              <a:latin typeface="微软雅黑" panose="020B0503020204020204" pitchFamily="34" charset="-122"/>
              <a:ea typeface="微软雅黑" panose="020B0503020204020204" pitchFamily="34" charset="-122"/>
            </a:endParaRPr>
          </a:p>
          <a:p>
            <a:pPr fontAlgn="ctr">
              <a:buClr>
                <a:srgbClr val="FF0000"/>
              </a:buClr>
              <a:buSzPct val="70000"/>
            </a:pPr>
            <a:r>
              <a:rPr lang="zh-CN" altLang="zh-CN" sz="1400" b="1" dirty="0">
                <a:ea typeface="微软雅黑" panose="020B0503020204020204" pitchFamily="34" charset="-122"/>
              </a:rPr>
              <a:t>√</a:t>
            </a:r>
            <a:r>
              <a:rPr lang="zh-CN" sz="1400" b="1" dirty="0">
                <a:latin typeface="微软雅黑" panose="020B0503020204020204" pitchFamily="34" charset="-122"/>
                <a:ea typeface="微软雅黑" panose="020B0503020204020204" pitchFamily="34" charset="-122"/>
              </a:rPr>
              <a:t>努力形成高校毕业生更高质量创业就业的新局面</a:t>
            </a:r>
          </a:p>
          <a:p>
            <a:pPr fontAlgn="ctr">
              <a:buClr>
                <a:srgbClr val="FF0000"/>
              </a:buClr>
              <a:buSzPct val="70000"/>
            </a:pPr>
            <a:endParaRPr lang="zh-CN"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40189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8" name="标题 1"/>
          <p:cNvSpPr txBox="1">
            <a:spLocks/>
          </p:cNvSpPr>
          <p:nvPr/>
        </p:nvSpPr>
        <p:spPr>
          <a:xfrm>
            <a:off x="1338859" y="1298523"/>
            <a:ext cx="9144000" cy="533214"/>
          </a:xfrm>
          <a:prstGeom prst="rect">
            <a:avLst/>
          </a:prstGeom>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lang="zh-CN" altLang="en-US" sz="3800" b="1" kern="0" dirty="0">
                <a:solidFill>
                  <a:srgbClr val="C00000"/>
                </a:solidFill>
                <a:latin typeface="微软雅黑" pitchFamily="34" charset="-122"/>
                <a:ea typeface="微软雅黑" pitchFamily="34" charset="-122"/>
                <a:cs typeface="+mj-cs"/>
              </a:rPr>
              <a:t>大赛主基调</a:t>
            </a:r>
          </a:p>
        </p:txBody>
      </p:sp>
      <p:sp>
        <p:nvSpPr>
          <p:cNvPr id="38" name="矩形 37"/>
          <p:cNvSpPr/>
          <p:nvPr/>
        </p:nvSpPr>
        <p:spPr>
          <a:xfrm>
            <a:off x="1049584" y="2232421"/>
            <a:ext cx="10369152" cy="2339098"/>
          </a:xfrm>
          <a:prstGeom prst="rect">
            <a:avLst/>
          </a:prstGeom>
          <a:ln w="31750" cmpd="thinThick">
            <a:noFill/>
          </a:ln>
        </p:spPr>
        <p:txBody>
          <a:bodyPr wrap="square" lIns="121917" tIns="60958" rIns="121917" bIns="60958">
            <a:spAutoFit/>
          </a:bodyPr>
          <a:lstStyle/>
          <a:p>
            <a:pPr indent="960096">
              <a:lnSpc>
                <a:spcPct val="150000"/>
              </a:lnSpc>
            </a:pPr>
            <a:r>
              <a:rPr lang="zh-CN" altLang="en-US" sz="32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在前三届大赛成功举办的基础上，办一届</a:t>
            </a:r>
            <a:r>
              <a:rPr lang="zh-CN" altLang="en-US" sz="3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有广度、有深度、有高度、有温度的大赛</a:t>
            </a:r>
            <a:r>
              <a:rPr lang="zh-CN" altLang="en-US" sz="32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，努力体现出</a:t>
            </a:r>
            <a:r>
              <a:rPr lang="zh-CN" altLang="en-US" sz="3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有突破、有特色、有新意。</a:t>
            </a:r>
          </a:p>
        </p:txBody>
      </p:sp>
      <p:sp>
        <p:nvSpPr>
          <p:cNvPr id="39" name="矩形 38"/>
          <p:cNvSpPr/>
          <p:nvPr/>
        </p:nvSpPr>
        <p:spPr>
          <a:xfrm>
            <a:off x="2852040" y="4664173"/>
            <a:ext cx="6155267" cy="763282"/>
          </a:xfrm>
          <a:prstGeom prst="rect">
            <a:avLst/>
          </a:prstGeom>
        </p:spPr>
        <p:style>
          <a:lnRef idx="1">
            <a:schemeClr val="accent1"/>
          </a:lnRef>
          <a:fillRef idx="2">
            <a:schemeClr val="accent1"/>
          </a:fillRef>
          <a:effectRef idx="1">
            <a:schemeClr val="accent1"/>
          </a:effectRef>
          <a:fontRef idx="minor">
            <a:schemeClr val="dk1"/>
          </a:fontRef>
        </p:style>
        <p:txBody>
          <a:bodyPr wrap="square" lIns="121917" tIns="60958" rIns="121917" bIns="60958">
            <a:spAutoFit/>
          </a:bodyPr>
          <a:lstStyle/>
          <a:p>
            <a:pPr algn="ctr">
              <a:lnSpc>
                <a:spcPct val="130000"/>
              </a:lnSpc>
            </a:pPr>
            <a:r>
              <a:rPr lang="zh-CN" altLang="en-US" sz="2500" b="1" dirty="0">
                <a:solidFill>
                  <a:srgbClr val="002060"/>
                </a:solidFill>
                <a:latin typeface="微软雅黑" panose="020B0503020204020204" pitchFamily="34" charset="-122"/>
                <a:ea typeface="微软雅黑" panose="020B0503020204020204" pitchFamily="34" charset="-122"/>
              </a:rPr>
              <a:t>努力办一届</a:t>
            </a:r>
            <a:r>
              <a:rPr lang="zh-CN" altLang="en-US" sz="3200" b="1" dirty="0">
                <a:solidFill>
                  <a:srgbClr val="FF0000"/>
                </a:solidFill>
                <a:latin typeface="微软雅黑" panose="020B0503020204020204" pitchFamily="34" charset="-122"/>
                <a:ea typeface="微软雅黑" panose="020B0503020204020204" pitchFamily="34" charset="-122"/>
              </a:rPr>
              <a:t> 惊艳非凡</a:t>
            </a:r>
            <a:r>
              <a:rPr lang="zh-CN" altLang="en-US" sz="3200" b="1" dirty="0">
                <a:solidFill>
                  <a:srgbClr val="C00000"/>
                </a:solidFill>
                <a:latin typeface="微软雅黑" panose="020B0503020204020204" pitchFamily="34" charset="-122"/>
                <a:ea typeface="微软雅黑" panose="020B0503020204020204" pitchFamily="34" charset="-122"/>
              </a:rPr>
              <a:t> </a:t>
            </a:r>
            <a:r>
              <a:rPr lang="zh-CN" altLang="en-US" sz="2500" b="1" dirty="0">
                <a:solidFill>
                  <a:srgbClr val="002060"/>
                </a:solidFill>
                <a:latin typeface="微软雅黑" panose="020B0503020204020204" pitchFamily="34" charset="-122"/>
                <a:ea typeface="微软雅黑" panose="020B0503020204020204" pitchFamily="34" charset="-122"/>
              </a:rPr>
              <a:t>的全球双创盛会</a:t>
            </a:r>
          </a:p>
        </p:txBody>
      </p:sp>
    </p:spTree>
    <p:extLst>
      <p:ext uri="{BB962C8B-B14F-4D97-AF65-F5344CB8AC3E}">
        <p14:creationId xmlns:p14="http://schemas.microsoft.com/office/powerpoint/2010/main" val="1140189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4"/>
          <p:cNvSpPr txBox="1"/>
          <p:nvPr/>
        </p:nvSpPr>
        <p:spPr bwMode="auto">
          <a:xfrm>
            <a:off x="-144965" y="1075645"/>
            <a:ext cx="12192000" cy="584775"/>
          </a:xfrm>
          <a:prstGeom prst="rect">
            <a:avLst/>
          </a:prstGeom>
          <a:noFill/>
          <a:ln w="9525">
            <a:noFill/>
            <a:miter lim="800000"/>
            <a:headEnd/>
            <a:tailEnd/>
          </a:ln>
          <a:extLst/>
        </p:spPr>
        <p:txBody>
          <a:bodyPr wrap="square">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pPr algn="ctr"/>
            <a:r>
              <a:rPr lang="zh-CN" altLang="en-US" sz="3200" dirty="0">
                <a:solidFill>
                  <a:srgbClr val="FF0000"/>
                </a:solidFill>
                <a:effectLst>
                  <a:outerShdw blurRad="38100" dist="38100" dir="2700000" algn="tl">
                    <a:srgbClr val="000000">
                      <a:alpha val="43137"/>
                    </a:srgbClr>
                  </a:outerShdw>
                </a:effectLst>
                <a:sym typeface="Calibri" pitchFamily="34" charset="0"/>
              </a:rPr>
              <a:t>四川省大赛组织机构</a:t>
            </a:r>
          </a:p>
        </p:txBody>
      </p:sp>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pic>
        <p:nvPicPr>
          <p:cNvPr id="13316" name="Picture 4"/>
          <p:cNvPicPr>
            <a:picLocks noChangeAspect="1" noChangeArrowheads="1"/>
          </p:cNvPicPr>
          <p:nvPr/>
        </p:nvPicPr>
        <p:blipFill>
          <a:blip r:embed="rId3" cstate="print"/>
          <a:srcRect/>
          <a:stretch>
            <a:fillRect/>
          </a:stretch>
        </p:blipFill>
        <p:spPr bwMode="auto">
          <a:xfrm>
            <a:off x="698964" y="5066812"/>
            <a:ext cx="3401153" cy="1192157"/>
          </a:xfrm>
          <a:prstGeom prst="rect">
            <a:avLst/>
          </a:prstGeom>
          <a:noFill/>
          <a:ln w="9525">
            <a:noFill/>
            <a:miter lim="800000"/>
            <a:headEnd/>
            <a:tailEnd/>
          </a:ln>
          <a:effectLst/>
        </p:spPr>
      </p:pic>
      <p:pic>
        <p:nvPicPr>
          <p:cNvPr id="13317" name="Picture 5"/>
          <p:cNvPicPr>
            <a:picLocks noChangeAspect="1" noChangeArrowheads="1"/>
          </p:cNvPicPr>
          <p:nvPr/>
        </p:nvPicPr>
        <p:blipFill>
          <a:blip r:embed="rId4" cstate="print"/>
          <a:srcRect/>
          <a:stretch>
            <a:fillRect/>
          </a:stretch>
        </p:blipFill>
        <p:spPr bwMode="auto">
          <a:xfrm>
            <a:off x="4380433" y="5430667"/>
            <a:ext cx="6670425" cy="651734"/>
          </a:xfrm>
          <a:prstGeom prst="rect">
            <a:avLst/>
          </a:prstGeom>
          <a:noFill/>
          <a:ln w="9525">
            <a:noFill/>
            <a:miter lim="800000"/>
            <a:headEnd/>
            <a:tailEnd/>
          </a:ln>
          <a:effectLst/>
        </p:spPr>
      </p:pic>
      <p:sp>
        <p:nvSpPr>
          <p:cNvPr id="10" name="object 11"/>
          <p:cNvSpPr txBox="1"/>
          <p:nvPr/>
        </p:nvSpPr>
        <p:spPr>
          <a:xfrm>
            <a:off x="4579507" y="5566222"/>
            <a:ext cx="5953684" cy="333425"/>
          </a:xfrm>
          <a:prstGeom prst="rect">
            <a:avLst/>
          </a:prstGeom>
        </p:spPr>
        <p:txBody>
          <a:bodyPr vert="horz" wrap="square" lIns="0" tIns="0" rIns="0" bIns="0" rtlCol="0">
            <a:spAutoFit/>
          </a:bodyPr>
          <a:lstStyle/>
          <a:p>
            <a:pPr marL="0" marR="0">
              <a:lnSpc>
                <a:spcPts val="2644"/>
              </a:lnSpc>
              <a:spcBef>
                <a:spcPts val="0"/>
              </a:spcBef>
              <a:spcAft>
                <a:spcPts val="0"/>
              </a:spcAft>
            </a:pPr>
            <a:r>
              <a:rPr lang="zh-CN" altLang="en-US" sz="2400" b="1" dirty="0">
                <a:solidFill>
                  <a:srgbClr val="FFFFFF"/>
                </a:solidFill>
                <a:latin typeface="微软雅黑" pitchFamily="34" charset="-122"/>
                <a:ea typeface="微软雅黑" pitchFamily="34" charset="-122"/>
                <a:cs typeface="NWLCTC+Î¢ÈíÑÅºÚ,Bold"/>
              </a:rPr>
              <a:t>西南石油大学</a:t>
            </a:r>
            <a:r>
              <a:rPr lang="en-US" altLang="zh-CN" sz="2400" b="1" dirty="0">
                <a:solidFill>
                  <a:srgbClr val="FFFFFF"/>
                </a:solidFill>
                <a:latin typeface="微软雅黑" pitchFamily="34" charset="-122"/>
                <a:ea typeface="微软雅黑" pitchFamily="34" charset="-122"/>
                <a:cs typeface="NWLCTC+Î¢ÈíÑÅºÚ,Bold"/>
              </a:rPr>
              <a:t>     </a:t>
            </a:r>
            <a:r>
              <a:rPr lang="zh-CN" altLang="en-US" sz="2400" b="1" dirty="0">
                <a:solidFill>
                  <a:srgbClr val="FFFFFF"/>
                </a:solidFill>
                <a:latin typeface="微软雅黑" pitchFamily="34" charset="-122"/>
                <a:ea typeface="微软雅黑" pitchFamily="34" charset="-122"/>
                <a:cs typeface="NWLCTC+Î¢ÈíÑÅºÚ,Bold"/>
              </a:rPr>
              <a:t>成都市新都区人民政府</a:t>
            </a:r>
            <a:endParaRPr sz="2400" b="1" dirty="0">
              <a:solidFill>
                <a:srgbClr val="FFFFFF"/>
              </a:solidFill>
              <a:latin typeface="微软雅黑" pitchFamily="34" charset="-122"/>
              <a:ea typeface="微软雅黑" pitchFamily="34" charset="-122"/>
              <a:cs typeface="NWLCTC+Î¢ÈíÑÅºÚ,Bold"/>
            </a:endParaRPr>
          </a:p>
        </p:txBody>
      </p:sp>
      <p:sp>
        <p:nvSpPr>
          <p:cNvPr id="19" name="矩形 18"/>
          <p:cNvSpPr/>
          <p:nvPr/>
        </p:nvSpPr>
        <p:spPr>
          <a:xfrm>
            <a:off x="4206001" y="1704616"/>
            <a:ext cx="6800263" cy="35045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indent="0">
              <a:lnSpc>
                <a:spcPct val="110000"/>
              </a:lnSpc>
              <a:spcBef>
                <a:spcPts val="1200"/>
              </a:spcBef>
              <a:buFont typeface="Wingdings" panose="05000000000000000000" pitchFamily="2" charset="2"/>
              <a:buNone/>
            </a:pPr>
            <a:endParaRPr lang="zh-CN" altLang="en-US" sz="1400" b="1" dirty="0">
              <a:latin typeface="Arial" panose="020B0604020202020204" pitchFamily="34" charset="0"/>
              <a:ea typeface="微软雅黑" panose="020B0503020204020204" pitchFamily="34" charset="-122"/>
              <a:sym typeface="+mn-ea"/>
            </a:endParaRPr>
          </a:p>
          <a:p>
            <a:pPr marL="0" indent="0">
              <a:lnSpc>
                <a:spcPct val="110000"/>
              </a:lnSpc>
              <a:spcBef>
                <a:spcPts val="1200"/>
              </a:spcBef>
              <a:buFont typeface="Wingdings" panose="05000000000000000000" pitchFamily="2" charset="2"/>
              <a:buNone/>
            </a:pPr>
            <a:r>
              <a:rPr lang="zh-CN" altLang="en-US" b="1" dirty="0">
                <a:latin typeface="微软雅黑" panose="020B0503020204020204" pitchFamily="34" charset="-122"/>
                <a:ea typeface="微软雅黑" panose="020B0503020204020204" pitchFamily="34" charset="-122"/>
                <a:sym typeface="+mn-ea"/>
              </a:rPr>
              <a:t>√  四川省</a:t>
            </a:r>
            <a:r>
              <a:rPr lang="zh-CN" altLang="en-US" b="1" dirty="0">
                <a:latin typeface="微软雅黑" panose="020B0503020204020204" pitchFamily="34" charset="-122"/>
                <a:ea typeface="微软雅黑" panose="020B0503020204020204" pitchFamily="34" charset="-122"/>
              </a:rPr>
              <a:t>教育厅                         √四川省互联网信息办公室</a:t>
            </a:r>
          </a:p>
          <a:p>
            <a:pPr marL="0" indent="0">
              <a:lnSpc>
                <a:spcPct val="110000"/>
              </a:lnSpc>
              <a:spcBef>
                <a:spcPts val="1200"/>
              </a:spcBef>
              <a:buFont typeface="Wingdings" panose="05000000000000000000" pitchFamily="2" charset="2"/>
              <a:buNone/>
            </a:pPr>
            <a:r>
              <a:rPr lang="zh-CN" altLang="en-US" b="1" dirty="0">
                <a:latin typeface="微软雅黑" panose="020B0503020204020204" pitchFamily="34" charset="-122"/>
                <a:ea typeface="微软雅黑" panose="020B0503020204020204" pitchFamily="34" charset="-122"/>
                <a:sym typeface="+mn-ea"/>
              </a:rPr>
              <a:t>√  </a:t>
            </a:r>
            <a:r>
              <a:rPr lang="zh-CN" altLang="en-US" b="1" dirty="0">
                <a:latin typeface="微软雅黑" panose="020B0503020204020204" pitchFamily="34" charset="-122"/>
                <a:ea typeface="微软雅黑" panose="020B0503020204020204" pitchFamily="34" charset="-122"/>
              </a:rPr>
              <a:t>四川省发展和改革委员会        </a:t>
            </a:r>
            <a:r>
              <a:rPr lang="zh-CN" altLang="en-US" b="1" dirty="0">
                <a:latin typeface="微软雅黑" panose="020B0503020204020204" pitchFamily="34" charset="-122"/>
                <a:ea typeface="微软雅黑" panose="020B0503020204020204" pitchFamily="34" charset="-122"/>
                <a:sym typeface="+mn-ea"/>
              </a:rPr>
              <a:t>√</a:t>
            </a:r>
            <a:r>
              <a:rPr lang="zh-CN" altLang="en-US" b="1" dirty="0">
                <a:latin typeface="微软雅黑" panose="020B0503020204020204" pitchFamily="34" charset="-122"/>
                <a:ea typeface="微软雅黑" panose="020B0503020204020204" pitchFamily="34" charset="-122"/>
              </a:rPr>
              <a:t>四川经济和信息化委员会</a:t>
            </a:r>
          </a:p>
          <a:p>
            <a:pPr marL="0" indent="0">
              <a:lnSpc>
                <a:spcPct val="110000"/>
              </a:lnSpc>
              <a:spcBef>
                <a:spcPts val="1200"/>
              </a:spcBef>
              <a:buFont typeface="Wingdings" panose="05000000000000000000" pitchFamily="2" charset="2"/>
              <a:buNone/>
            </a:pPr>
            <a:r>
              <a:rPr lang="zh-CN" altLang="en-US" b="1" dirty="0">
                <a:latin typeface="微软雅黑" panose="020B0503020204020204" pitchFamily="34" charset="-122"/>
                <a:ea typeface="微软雅黑" panose="020B0503020204020204" pitchFamily="34" charset="-122"/>
                <a:sym typeface="+mn-ea"/>
              </a:rPr>
              <a:t>√  </a:t>
            </a:r>
            <a:r>
              <a:rPr lang="zh-CN" altLang="en-US" b="1" dirty="0">
                <a:latin typeface="微软雅黑" panose="020B0503020204020204" pitchFamily="34" charset="-122"/>
                <a:ea typeface="微软雅黑" panose="020B0503020204020204" pitchFamily="34" charset="-122"/>
              </a:rPr>
              <a:t>四川省人力资源和社会保障厅  </a:t>
            </a:r>
            <a:r>
              <a:rPr lang="zh-CN" altLang="en-US" b="1" dirty="0">
                <a:latin typeface="微软雅黑" panose="020B0503020204020204" pitchFamily="34" charset="-122"/>
                <a:ea typeface="微软雅黑" panose="020B0503020204020204" pitchFamily="34" charset="-122"/>
                <a:sym typeface="+mn-ea"/>
              </a:rPr>
              <a:t>√</a:t>
            </a:r>
            <a:r>
              <a:rPr lang="zh-CN" altLang="en-US" b="1" dirty="0">
                <a:latin typeface="微软雅黑" panose="020B0503020204020204" pitchFamily="34" charset="-122"/>
                <a:ea typeface="微软雅黑" panose="020B0503020204020204" pitchFamily="34" charset="-122"/>
              </a:rPr>
              <a:t>四川省环境保护厅</a:t>
            </a:r>
          </a:p>
          <a:p>
            <a:pPr marL="0" indent="0">
              <a:lnSpc>
                <a:spcPct val="110000"/>
              </a:lnSpc>
              <a:spcBef>
                <a:spcPts val="1200"/>
              </a:spcBef>
              <a:buFont typeface="Wingdings" panose="05000000000000000000" pitchFamily="2" charset="2"/>
              <a:buNone/>
            </a:pPr>
            <a:r>
              <a:rPr lang="zh-CN" altLang="en-US" b="1" dirty="0">
                <a:latin typeface="微软雅黑" panose="020B0503020204020204" pitchFamily="34" charset="-122"/>
                <a:ea typeface="微软雅黑" panose="020B0503020204020204" pitchFamily="34" charset="-122"/>
                <a:sym typeface="+mn-ea"/>
              </a:rPr>
              <a:t>√  </a:t>
            </a:r>
            <a:r>
              <a:rPr lang="zh-CN" altLang="en-US" b="1" dirty="0">
                <a:latin typeface="微软雅黑" panose="020B0503020204020204" pitchFamily="34" charset="-122"/>
                <a:ea typeface="微软雅黑" panose="020B0503020204020204" pitchFamily="34" charset="-122"/>
              </a:rPr>
              <a:t>四川省农业厅                         </a:t>
            </a:r>
            <a:r>
              <a:rPr lang="zh-CN" altLang="en-US" b="1" dirty="0">
                <a:latin typeface="微软雅黑" panose="020B0503020204020204" pitchFamily="34" charset="-122"/>
                <a:ea typeface="微软雅黑" panose="020B0503020204020204" pitchFamily="34" charset="-122"/>
                <a:sym typeface="+mn-ea"/>
              </a:rPr>
              <a:t>√</a:t>
            </a:r>
            <a:r>
              <a:rPr lang="zh-CN" altLang="en-US" b="1" dirty="0">
                <a:latin typeface="微软雅黑" panose="020B0503020204020204" pitchFamily="34" charset="-122"/>
                <a:ea typeface="微软雅黑" panose="020B0503020204020204" pitchFamily="34" charset="-122"/>
              </a:rPr>
              <a:t>四川省知识产权局</a:t>
            </a:r>
          </a:p>
          <a:p>
            <a:pPr marL="0" indent="0">
              <a:lnSpc>
                <a:spcPct val="110000"/>
              </a:lnSpc>
              <a:spcBef>
                <a:spcPts val="1200"/>
              </a:spcBef>
              <a:buFont typeface="Wingdings" panose="05000000000000000000" pitchFamily="2" charset="2"/>
              <a:buNone/>
            </a:pPr>
            <a:r>
              <a:rPr lang="zh-CN" altLang="en-US" b="1" dirty="0">
                <a:latin typeface="微软雅黑" panose="020B0503020204020204" pitchFamily="34" charset="-122"/>
                <a:ea typeface="微软雅黑" panose="020B0503020204020204" pitchFamily="34" charset="-122"/>
                <a:sym typeface="+mn-ea"/>
              </a:rPr>
              <a:t>√  </a:t>
            </a:r>
            <a:r>
              <a:rPr lang="zh-CN" altLang="en-US" b="1" dirty="0">
                <a:latin typeface="微软雅黑" panose="020B0503020204020204" pitchFamily="34" charset="-122"/>
                <a:ea typeface="微软雅黑" panose="020B0503020204020204" pitchFamily="34" charset="-122"/>
              </a:rPr>
              <a:t>四川省社会科学院                   </a:t>
            </a:r>
            <a:r>
              <a:rPr lang="zh-CN" altLang="en-US" b="1" dirty="0">
                <a:latin typeface="微软雅黑" panose="020B0503020204020204" pitchFamily="34" charset="-122"/>
                <a:ea typeface="微软雅黑" panose="020B0503020204020204" pitchFamily="34" charset="-122"/>
                <a:sym typeface="+mn-ea"/>
              </a:rPr>
              <a:t>√</a:t>
            </a:r>
            <a:r>
              <a:rPr lang="zh-CN" altLang="en-US" b="1" dirty="0">
                <a:latin typeface="微软雅黑" panose="020B0503020204020204" pitchFamily="34" charset="-122"/>
                <a:ea typeface="微软雅黑" panose="020B0503020204020204" pitchFamily="34" charset="-122"/>
              </a:rPr>
              <a:t>四川省扶贫办公室</a:t>
            </a:r>
          </a:p>
          <a:p>
            <a:pPr marL="0" indent="0">
              <a:lnSpc>
                <a:spcPct val="110000"/>
              </a:lnSpc>
              <a:spcBef>
                <a:spcPts val="1200"/>
              </a:spcBef>
              <a:buFont typeface="Wingdings" panose="05000000000000000000" pitchFamily="2" charset="2"/>
              <a:buNone/>
            </a:pPr>
            <a:r>
              <a:rPr lang="zh-CN" altLang="en-US" b="1" dirty="0">
                <a:latin typeface="微软雅黑" panose="020B0503020204020204" pitchFamily="34" charset="-122"/>
                <a:ea typeface="微软雅黑" panose="020B0503020204020204" pitchFamily="34" charset="-122"/>
                <a:sym typeface="+mn-ea"/>
              </a:rPr>
              <a:t>√  </a:t>
            </a:r>
            <a:r>
              <a:rPr lang="zh-CN" altLang="en-US" b="1" dirty="0">
                <a:latin typeface="微软雅黑" panose="020B0503020204020204" pitchFamily="34" charset="-122"/>
                <a:ea typeface="微软雅黑" panose="020B0503020204020204" pitchFamily="34" charset="-122"/>
              </a:rPr>
              <a:t>共青团四川省委</a:t>
            </a:r>
          </a:p>
        </p:txBody>
      </p:sp>
      <p:sp>
        <p:nvSpPr>
          <p:cNvPr id="20" name="矩形 19"/>
          <p:cNvSpPr/>
          <p:nvPr/>
        </p:nvSpPr>
        <p:spPr>
          <a:xfrm>
            <a:off x="1371611" y="1895705"/>
            <a:ext cx="764292" cy="26874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主</a:t>
            </a:r>
          </a:p>
          <a:p>
            <a:pPr algn="ctr"/>
            <a:r>
              <a:rPr lang="zh-CN" altLang="en-US" sz="3200" dirty="0">
                <a:latin typeface="微软雅黑" panose="020B0503020204020204" pitchFamily="34" charset="-122"/>
                <a:ea typeface="微软雅黑" panose="020B0503020204020204" pitchFamily="34" charset="-122"/>
              </a:rPr>
              <a:t>办</a:t>
            </a:r>
          </a:p>
          <a:p>
            <a:pPr algn="ctr"/>
            <a:r>
              <a:rPr lang="zh-CN" altLang="en-US" sz="3200" dirty="0">
                <a:latin typeface="微软雅黑" panose="020B0503020204020204" pitchFamily="34" charset="-122"/>
                <a:ea typeface="微软雅黑" panose="020B0503020204020204" pitchFamily="34" charset="-122"/>
              </a:rPr>
              <a:t>单</a:t>
            </a:r>
          </a:p>
          <a:p>
            <a:pPr algn="ctr"/>
            <a:r>
              <a:rPr lang="zh-CN" altLang="en-US" sz="3200" dirty="0">
                <a:latin typeface="微软雅黑" panose="020B0503020204020204" pitchFamily="34" charset="-122"/>
                <a:ea typeface="微软雅黑" panose="020B0503020204020204" pitchFamily="34" charset="-122"/>
              </a:rPr>
              <a:t>位</a:t>
            </a:r>
          </a:p>
        </p:txBody>
      </p:sp>
      <p:sp>
        <p:nvSpPr>
          <p:cNvPr id="21" name="虚尾箭头 20"/>
          <p:cNvSpPr/>
          <p:nvPr/>
        </p:nvSpPr>
        <p:spPr>
          <a:xfrm>
            <a:off x="2361080" y="3046309"/>
            <a:ext cx="1731010" cy="711650"/>
          </a:xfrm>
          <a:prstGeom prst="stripedRightArrow">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345530" y="2658046"/>
            <a:ext cx="1383665" cy="39941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tx1"/>
                </a:solidFill>
                <a:latin typeface="黑体" panose="02010600030101010101" pitchFamily="49" charset="-122"/>
                <a:ea typeface="黑体" panose="02010600030101010101" pitchFamily="49" charset="-122"/>
              </a:rPr>
              <a:t>11</a:t>
            </a:r>
            <a:r>
              <a:rPr lang="zh-CN" altLang="en-US" sz="2000" dirty="0">
                <a:solidFill>
                  <a:schemeClr val="tx1"/>
                </a:solidFill>
                <a:latin typeface="黑体" panose="02010600030101010101" pitchFamily="49" charset="-122"/>
                <a:ea typeface="黑体" panose="02010600030101010101" pitchFamily="49" charset="-122"/>
              </a:rPr>
              <a:t>个部门</a:t>
            </a:r>
          </a:p>
        </p:txBody>
      </p:sp>
      <p:pic>
        <p:nvPicPr>
          <p:cNvPr id="23" name="图片 22"/>
          <p:cNvPicPr>
            <a:picLocks noChangeAspect="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777968" y="4023199"/>
            <a:ext cx="1156970" cy="1156970"/>
          </a:xfrm>
          <a:prstGeom prst="rect">
            <a:avLst/>
          </a:prstGeom>
        </p:spPr>
      </p:pic>
    </p:spTree>
    <p:extLst>
      <p:ext uri="{BB962C8B-B14F-4D97-AF65-F5344CB8AC3E}">
        <p14:creationId xmlns:p14="http://schemas.microsoft.com/office/powerpoint/2010/main" val="11401891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4"/>
          <p:cNvSpPr txBox="1"/>
          <p:nvPr/>
        </p:nvSpPr>
        <p:spPr bwMode="auto">
          <a:xfrm>
            <a:off x="-22304" y="1120249"/>
            <a:ext cx="12192000" cy="677108"/>
          </a:xfrm>
          <a:prstGeom prst="rect">
            <a:avLst/>
          </a:prstGeom>
          <a:noFill/>
          <a:ln w="9525">
            <a:noFill/>
            <a:miter lim="800000"/>
            <a:headEnd/>
            <a:tailEnd/>
          </a:ln>
          <a:extLst/>
        </p:spPr>
        <p:txBody>
          <a:bodyPr wrap="square">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pPr algn="ctr"/>
            <a:r>
              <a:rPr lang="zh-CN" altLang="en-US" sz="3800" kern="0" dirty="0">
                <a:solidFill>
                  <a:srgbClr val="C00000"/>
                </a:solidFill>
                <a:latin typeface="微软雅黑" pitchFamily="34" charset="-122"/>
                <a:cs typeface="+mj-cs"/>
                <a:sym typeface="Calibri" pitchFamily="34" charset="0"/>
              </a:rPr>
              <a:t>赛道设置</a:t>
            </a:r>
          </a:p>
        </p:txBody>
      </p:sp>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8" name="标题 1"/>
          <p:cNvSpPr txBox="1">
            <a:spLocks/>
          </p:cNvSpPr>
          <p:nvPr/>
        </p:nvSpPr>
        <p:spPr>
          <a:xfrm>
            <a:off x="0" y="1885869"/>
            <a:ext cx="12192000" cy="710952"/>
          </a:xfrm>
          <a:prstGeom prst="rect">
            <a:avLst/>
          </a:prstGeom>
        </p:spPr>
        <p:txBody>
          <a:bodyPr/>
          <a:lstStyle/>
          <a:p>
            <a:pPr lvl="0" algn="ctr" eaLnBrk="0" hangingPunct="0">
              <a:lnSpc>
                <a:spcPct val="90000"/>
              </a:lnSpc>
            </a:pPr>
            <a:r>
              <a:rPr lang="zh-CN" altLang="en-US" sz="3200" b="1" kern="0" dirty="0">
                <a:solidFill>
                  <a:srgbClr val="C00000"/>
                </a:solidFill>
                <a:latin typeface="微软雅黑" pitchFamily="34" charset="-122"/>
                <a:ea typeface="微软雅黑" pitchFamily="34" charset="-122"/>
                <a:cs typeface="+mj-cs"/>
              </a:rPr>
              <a:t>主赛道  </a:t>
            </a:r>
            <a:r>
              <a:rPr lang="zh-CN" altLang="en-US" sz="3200" b="1" kern="0" dirty="0">
                <a:solidFill>
                  <a:srgbClr val="0033CC"/>
                </a:solidFill>
                <a:latin typeface="微软雅黑" pitchFamily="34" charset="-122"/>
                <a:ea typeface="微软雅黑" pitchFamily="34" charset="-122"/>
                <a:cs typeface="+mj-cs"/>
              </a:rPr>
              <a:t> </a:t>
            </a:r>
            <a:r>
              <a:rPr lang="en-US" altLang="zh-CN" sz="3200" b="1" kern="0" dirty="0">
                <a:solidFill>
                  <a:srgbClr val="0033CC"/>
                </a:solidFill>
                <a:latin typeface="微软雅黑" pitchFamily="34" charset="-122"/>
                <a:ea typeface="微软雅黑" pitchFamily="34" charset="-122"/>
                <a:cs typeface="+mj-cs"/>
              </a:rPr>
              <a:t>+  </a:t>
            </a:r>
            <a:r>
              <a:rPr lang="zh-CN" altLang="en-US" sz="3200" b="1" kern="0" dirty="0">
                <a:solidFill>
                  <a:srgbClr val="C00000"/>
                </a:solidFill>
                <a:latin typeface="微软雅黑" pitchFamily="34" charset="-122"/>
                <a:ea typeface="微软雅黑" pitchFamily="34" charset="-122"/>
                <a:cs typeface="+mj-cs"/>
              </a:rPr>
              <a:t>“青年红色筑梦之旅”赛道</a:t>
            </a:r>
          </a:p>
        </p:txBody>
      </p:sp>
      <p:sp>
        <p:nvSpPr>
          <p:cNvPr id="9" name="矩形 8"/>
          <p:cNvSpPr/>
          <p:nvPr/>
        </p:nvSpPr>
        <p:spPr>
          <a:xfrm>
            <a:off x="1878802" y="3348614"/>
            <a:ext cx="8034632" cy="246511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95998" rIns="121917" bIns="60958" rtlCol="0" anchor="t" anchorCtr="0"/>
          <a:lstStyle/>
          <a:p>
            <a:pPr marL="457189" indent="-457189" algn="just">
              <a:lnSpc>
                <a:spcPct val="125000"/>
              </a:lnSpc>
              <a:spcBef>
                <a:spcPts val="1600"/>
              </a:spcBef>
              <a:buFont typeface="Wingdings" panose="05000000000000000000" pitchFamily="2" charset="2"/>
              <a:buChar char="ü"/>
            </a:pPr>
            <a:r>
              <a:rPr sz="2200" dirty="0">
                <a:latin typeface="微软雅黑" panose="020B0503020204020204" pitchFamily="34" charset="-122"/>
                <a:ea typeface="微软雅黑" panose="020B0503020204020204" pitchFamily="34" charset="-122"/>
                <a:sym typeface="+mn-ea"/>
              </a:rPr>
              <a:t>参加此赛道的项目须为参加“青年红色筑梦之旅”活动的项目</a:t>
            </a:r>
            <a:r>
              <a:rPr lang="zh-CN" altLang="en-US" sz="2200" dirty="0">
                <a:latin typeface="微软雅黑" panose="020B0503020204020204" pitchFamily="34" charset="-122"/>
                <a:ea typeface="微软雅黑" panose="020B0503020204020204" pitchFamily="34" charset="-122"/>
                <a:sym typeface="+mn-ea"/>
              </a:rPr>
              <a:t>。</a:t>
            </a:r>
          </a:p>
          <a:p>
            <a:pPr marL="457189" indent="-457189" algn="just">
              <a:lnSpc>
                <a:spcPct val="125000"/>
              </a:lnSpc>
              <a:spcBef>
                <a:spcPts val="1600"/>
              </a:spcBef>
              <a:buFont typeface="Wingdings" panose="05000000000000000000" pitchFamily="2" charset="2"/>
              <a:buChar char="ü"/>
            </a:pPr>
            <a:r>
              <a:rPr sz="2200" dirty="0">
                <a:latin typeface="微软雅黑" panose="020B0503020204020204" pitchFamily="34" charset="-122"/>
                <a:ea typeface="微软雅黑" panose="020B0503020204020204" pitchFamily="34" charset="-122"/>
              </a:rPr>
              <a:t>参加“青年红色筑梦之旅”活动的项目可自主选择参加主赛道或“青年红色筑梦之旅”</a:t>
            </a:r>
            <a:r>
              <a:rPr sz="2200" dirty="0">
                <a:latin typeface="微软雅黑" panose="020B0503020204020204" pitchFamily="34" charset="-122"/>
                <a:ea typeface="微软雅黑" panose="020B0503020204020204" pitchFamily="34" charset="-122"/>
                <a:sym typeface="+mn-ea"/>
              </a:rPr>
              <a:t>赛道比赛，但只能选择参加一个赛道。</a:t>
            </a:r>
          </a:p>
        </p:txBody>
      </p:sp>
      <p:sp>
        <p:nvSpPr>
          <p:cNvPr id="10" name="矩形 9"/>
          <p:cNvSpPr/>
          <p:nvPr/>
        </p:nvSpPr>
        <p:spPr>
          <a:xfrm>
            <a:off x="1923406" y="2609157"/>
            <a:ext cx="4377018" cy="56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sz="2200" b="1" dirty="0">
                <a:latin typeface="微软雅黑" panose="020B0503020204020204" pitchFamily="34" charset="-122"/>
                <a:ea typeface="微软雅黑" panose="020B0503020204020204" pitchFamily="34" charset="-122"/>
                <a:sym typeface="+mn-ea"/>
              </a:rPr>
              <a:t>增设“青年红色筑梦之旅”赛道</a:t>
            </a:r>
            <a:endParaRPr lang="zh-CN" altLang="en-US" sz="2200" b="1" dirty="0">
              <a:latin typeface="黑体" panose="02010600030101010101" pitchFamily="49" charset="-122"/>
              <a:ea typeface="黑体" panose="02010600030101010101" pitchFamily="49" charset="-122"/>
            </a:endParaRPr>
          </a:p>
        </p:txBody>
      </p:sp>
      <p:sp>
        <p:nvSpPr>
          <p:cNvPr id="11" name="矩形 10"/>
          <p:cNvSpPr/>
          <p:nvPr/>
        </p:nvSpPr>
        <p:spPr>
          <a:xfrm>
            <a:off x="1696724" y="3186965"/>
            <a:ext cx="3546026" cy="185695"/>
          </a:xfrm>
          <a:prstGeom prst="rect">
            <a:avLst/>
          </a:prstGeom>
          <a:solidFill>
            <a:srgbClr val="3B8EA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5" name="图片 14"/>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6305555" y="2621011"/>
            <a:ext cx="585901" cy="585901"/>
          </a:xfrm>
          <a:prstGeom prst="rect">
            <a:avLst/>
          </a:prstGeom>
        </p:spPr>
      </p:pic>
      <p:sp>
        <p:nvSpPr>
          <p:cNvPr id="16" name="矩形 15"/>
          <p:cNvSpPr/>
          <p:nvPr/>
        </p:nvSpPr>
        <p:spPr>
          <a:xfrm>
            <a:off x="1696536" y="3187096"/>
            <a:ext cx="197001" cy="1188450"/>
          </a:xfrm>
          <a:prstGeom prst="rect">
            <a:avLst/>
          </a:prstGeom>
          <a:solidFill>
            <a:srgbClr val="3B8EA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11401891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6" name="标题 1"/>
          <p:cNvSpPr txBox="1">
            <a:spLocks/>
          </p:cNvSpPr>
          <p:nvPr/>
        </p:nvSpPr>
        <p:spPr>
          <a:xfrm>
            <a:off x="156117" y="1116434"/>
            <a:ext cx="12192000" cy="710952"/>
          </a:xfrm>
          <a:prstGeom prst="rect">
            <a:avLst/>
          </a:prstGeom>
        </p:spPr>
        <p:txBody>
          <a:bodyPr/>
          <a:lstStyle/>
          <a:p>
            <a:pPr lvl="0" algn="ctr" eaLnBrk="0" hangingPunct="0">
              <a:lnSpc>
                <a:spcPct val="90000"/>
              </a:lnSpc>
            </a:pPr>
            <a:r>
              <a:rPr lang="zh-CN" altLang="en-US" sz="3800" b="1" kern="0" dirty="0">
                <a:solidFill>
                  <a:srgbClr val="C00000"/>
                </a:solidFill>
                <a:latin typeface="微软雅黑" pitchFamily="34" charset="-122"/>
                <a:ea typeface="微软雅黑" pitchFamily="34" charset="-122"/>
                <a:cs typeface="+mj-cs"/>
              </a:rPr>
              <a:t>四川省“青年红色筑梦之旅”活动</a:t>
            </a:r>
          </a:p>
        </p:txBody>
      </p:sp>
      <p:sp>
        <p:nvSpPr>
          <p:cNvPr id="8" name="文本框 4"/>
          <p:cNvSpPr txBox="1"/>
          <p:nvPr/>
        </p:nvSpPr>
        <p:spPr>
          <a:xfrm>
            <a:off x="613312" y="1845222"/>
            <a:ext cx="6735338" cy="4149850"/>
          </a:xfrm>
          <a:prstGeom prst="rect">
            <a:avLst/>
          </a:prstGeom>
          <a:noFill/>
          <a:ln>
            <a:solidFill>
              <a:srgbClr val="C00000"/>
            </a:solidFill>
          </a:ln>
        </p:spPr>
        <p:txBody>
          <a:bodyPr wrap="square" lIns="121917" tIns="60958" rIns="121917" bIns="60958" rtlCol="0">
            <a:spAutoFit/>
          </a:bodyPr>
          <a:lstStyle/>
          <a:p>
            <a:pPr marL="457189" indent="-457189">
              <a:lnSpc>
                <a:spcPct val="150000"/>
              </a:lnSpc>
              <a:spcAft>
                <a:spcPts val="133"/>
              </a:spcAft>
              <a:buFont typeface="Arial" panose="020B0604020202020204" pitchFamily="34" charset="0"/>
              <a:buChar char="•"/>
            </a:pPr>
            <a:r>
              <a:rPr lang="zh-CN" altLang="en-US" sz="20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主  题：</a:t>
            </a:r>
            <a:r>
              <a:rPr lang="zh-CN"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红色筑梦点亮人生  青春领航振兴中华</a:t>
            </a:r>
          </a:p>
          <a:p>
            <a:pPr marL="457189" indent="-457189">
              <a:lnSpc>
                <a:spcPct val="150000"/>
              </a:lnSpc>
              <a:spcAft>
                <a:spcPts val="133"/>
              </a:spcAft>
              <a:buFont typeface="Arial" panose="020B0604020202020204" pitchFamily="34" charset="0"/>
              <a:buChar char="•"/>
            </a:pPr>
            <a:endParaRPr lang="zh-CN" altLang="en-US" sz="20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marL="457189" indent="-457189">
              <a:buFont typeface="Arial" panose="020B0604020202020204" pitchFamily="34" charset="0"/>
              <a:buChar char="•"/>
            </a:pPr>
            <a:r>
              <a:rPr lang="zh-CN" altLang="en-US" sz="20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方  案：</a:t>
            </a:r>
            <a:r>
              <a:rPr lang="zh-CN"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四川省“青年红色筑梦之旅”活动方案</a:t>
            </a:r>
            <a:endParaRPr lang="en-US" altLang="zh-CN"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a:p>
            <a:pPr marL="457189" indent="-457189"/>
            <a:r>
              <a:rPr lang="en-US" altLang="zh-CN" sz="20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                                      +</a:t>
            </a:r>
          </a:p>
          <a:p>
            <a:pPr marL="457189" indent="-457189"/>
            <a:r>
              <a:rPr lang="zh-CN"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                  各高校“青年红色筑梦之旅”活动方案</a:t>
            </a:r>
            <a:endParaRPr lang="en-US" altLang="zh-CN"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a:p>
            <a:pPr marL="457189" indent="-457189"/>
            <a:endParaRPr lang="en-US" altLang="zh-CN"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a:p>
            <a:pPr marL="457189" lvl="0" indent="-457189">
              <a:lnSpc>
                <a:spcPct val="150000"/>
              </a:lnSpc>
              <a:buFont typeface="Arial" panose="020B0604020202020204" pitchFamily="34" charset="0"/>
              <a:buChar char="•"/>
            </a:pPr>
            <a:r>
              <a:rPr lang="zh-CN" altLang="en-US" sz="20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要  求：</a:t>
            </a:r>
            <a:r>
              <a:rPr lang="zh-CN" altLang="en-US" sz="2000" b="1" dirty="0"/>
              <a:t>“</a:t>
            </a:r>
            <a:r>
              <a:rPr lang="zh-CN"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青年红色筑梦之旅”实践活动定位成新时代的新长征，要按照</a:t>
            </a:r>
            <a:r>
              <a:rPr lang="zh-CN" altLang="en-US" sz="20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更大范围、更高层次、更深程度</a:t>
            </a:r>
            <a:r>
              <a:rPr lang="zh-CN"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的要求，围绕</a:t>
            </a:r>
            <a:r>
              <a:rPr lang="en-US"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18</a:t>
            </a:r>
            <a:r>
              <a:rPr lang="zh-CN"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个强国建设目标，以</a:t>
            </a:r>
            <a:r>
              <a:rPr lang="zh-CN" altLang="en-US" sz="20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“小分队”</a:t>
            </a:r>
            <a:r>
              <a:rPr lang="zh-CN"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形式下乡</a:t>
            </a:r>
            <a:r>
              <a:rPr lang="en-US"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提升实践育人效果，让活动成为最大的一堂</a:t>
            </a:r>
            <a:r>
              <a:rPr lang="zh-CN" altLang="en-US" sz="20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思政课</a:t>
            </a:r>
            <a:r>
              <a:rPr lang="zh-CN"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7583453" y="1853818"/>
            <a:ext cx="2254944" cy="51982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lIns="121917" tIns="60958" rIns="121917" bIns="60958" rtlCol="0" anchor="ctr"/>
          <a:lstStyle/>
          <a:p>
            <a:pPr algn="ctr"/>
            <a:r>
              <a:rPr lang="zh-CN" altLang="en-US" sz="2100" dirty="0">
                <a:solidFill>
                  <a:srgbClr val="002060"/>
                </a:solidFill>
                <a:latin typeface="楷体" panose="02010609060101010101" pitchFamily="49" charset="-122"/>
                <a:ea typeface="楷体" panose="02010609060101010101" pitchFamily="49" charset="-122"/>
              </a:rPr>
              <a:t>健康中国小分队</a:t>
            </a:r>
          </a:p>
        </p:txBody>
      </p:sp>
      <p:sp>
        <p:nvSpPr>
          <p:cNvPr id="10" name="圆角矩形 9"/>
          <p:cNvSpPr/>
          <p:nvPr/>
        </p:nvSpPr>
        <p:spPr>
          <a:xfrm>
            <a:off x="10079239" y="1843890"/>
            <a:ext cx="1582869" cy="460721"/>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121917" tIns="60958" rIns="121917" bIns="60958" rtlCol="0" anchor="ctr"/>
          <a:lstStyle/>
          <a:p>
            <a:pPr algn="ctr"/>
            <a:r>
              <a:rPr lang="zh-CN" altLang="en-US" sz="2400" dirty="0">
                <a:solidFill>
                  <a:schemeClr val="bg1"/>
                </a:solidFill>
                <a:latin typeface="微软雅黑" panose="020B0503020204020204" pitchFamily="34" charset="-122"/>
                <a:ea typeface="微软雅黑" panose="020B0503020204020204" pitchFamily="34" charset="-122"/>
              </a:rPr>
              <a:t>健康中国</a:t>
            </a:r>
          </a:p>
        </p:txBody>
      </p:sp>
      <p:sp>
        <p:nvSpPr>
          <p:cNvPr id="11" name="圆角矩形 10"/>
          <p:cNvSpPr/>
          <p:nvPr/>
        </p:nvSpPr>
        <p:spPr>
          <a:xfrm>
            <a:off x="10079239" y="2506300"/>
            <a:ext cx="1582869" cy="464631"/>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121917" tIns="60958" rIns="121917" bIns="60958" rtlCol="0" anchor="ctr"/>
          <a:lstStyle/>
          <a:p>
            <a:pPr algn="ctr"/>
            <a:r>
              <a:rPr lang="zh-CN" altLang="en-US" sz="2400" dirty="0">
                <a:solidFill>
                  <a:schemeClr val="bg1"/>
                </a:solidFill>
                <a:latin typeface="微软雅黑" panose="020B0503020204020204" pitchFamily="34" charset="-122"/>
                <a:ea typeface="微软雅黑" panose="020B0503020204020204" pitchFamily="34" charset="-122"/>
              </a:rPr>
              <a:t>幸福中国</a:t>
            </a:r>
          </a:p>
        </p:txBody>
      </p:sp>
      <p:sp>
        <p:nvSpPr>
          <p:cNvPr id="13" name="圆角矩形 12"/>
          <p:cNvSpPr/>
          <p:nvPr/>
        </p:nvSpPr>
        <p:spPr>
          <a:xfrm>
            <a:off x="10096115" y="3815697"/>
            <a:ext cx="1582869" cy="46637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121917" tIns="60958" rIns="121917" bIns="60958" rtlCol="0" anchor="ctr"/>
          <a:lstStyle/>
          <a:p>
            <a:pPr algn="ctr"/>
            <a:r>
              <a:rPr lang="zh-CN" altLang="en-US" sz="2400" dirty="0">
                <a:solidFill>
                  <a:schemeClr val="bg1"/>
                </a:solidFill>
                <a:latin typeface="微软雅黑" panose="020B0503020204020204" pitchFamily="34" charset="-122"/>
                <a:ea typeface="微软雅黑" panose="020B0503020204020204" pitchFamily="34" charset="-122"/>
              </a:rPr>
              <a:t>法治中国</a:t>
            </a:r>
          </a:p>
        </p:txBody>
      </p:sp>
      <p:sp>
        <p:nvSpPr>
          <p:cNvPr id="15" name="圆角矩形 14"/>
          <p:cNvSpPr/>
          <p:nvPr/>
        </p:nvSpPr>
        <p:spPr>
          <a:xfrm>
            <a:off x="7583453" y="2498251"/>
            <a:ext cx="2254944" cy="51982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lIns="121917" tIns="60958" rIns="121917" bIns="60958" rtlCol="0" anchor="ctr"/>
          <a:lstStyle/>
          <a:p>
            <a:pPr algn="ctr"/>
            <a:r>
              <a:rPr lang="zh-CN" altLang="en-US" sz="2100" dirty="0">
                <a:solidFill>
                  <a:srgbClr val="002060"/>
                </a:solidFill>
                <a:latin typeface="楷体" panose="02010609060101010101" pitchFamily="49" charset="-122"/>
                <a:ea typeface="楷体" panose="02010609060101010101" pitchFamily="49" charset="-122"/>
              </a:rPr>
              <a:t>幸福中国小分队</a:t>
            </a:r>
          </a:p>
        </p:txBody>
      </p:sp>
      <p:sp>
        <p:nvSpPr>
          <p:cNvPr id="16" name="圆角矩形 15"/>
          <p:cNvSpPr/>
          <p:nvPr/>
        </p:nvSpPr>
        <p:spPr>
          <a:xfrm>
            <a:off x="7583453" y="3143711"/>
            <a:ext cx="2254944" cy="51982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lIns="121917" tIns="60958" rIns="121917" bIns="60958" rtlCol="0" anchor="ctr"/>
          <a:lstStyle/>
          <a:p>
            <a:pPr algn="ctr"/>
            <a:r>
              <a:rPr lang="zh-CN" altLang="en-US" sz="2100" dirty="0">
                <a:solidFill>
                  <a:srgbClr val="002060"/>
                </a:solidFill>
                <a:latin typeface="楷体" panose="02010609060101010101" pitchFamily="49" charset="-122"/>
                <a:ea typeface="楷体" panose="02010609060101010101" pitchFamily="49" charset="-122"/>
              </a:rPr>
              <a:t>教育中国小分队</a:t>
            </a:r>
          </a:p>
        </p:txBody>
      </p:sp>
      <p:sp>
        <p:nvSpPr>
          <p:cNvPr id="17" name="圆角矩形 16"/>
          <p:cNvSpPr/>
          <p:nvPr/>
        </p:nvSpPr>
        <p:spPr>
          <a:xfrm>
            <a:off x="7583453" y="3763420"/>
            <a:ext cx="2254944" cy="51982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lIns="121917" tIns="60958" rIns="121917" bIns="60958" rtlCol="0" anchor="ctr"/>
          <a:lstStyle/>
          <a:p>
            <a:pPr algn="ctr"/>
            <a:r>
              <a:rPr lang="zh-CN" altLang="en-US" sz="2100" dirty="0">
                <a:solidFill>
                  <a:srgbClr val="002060"/>
                </a:solidFill>
                <a:latin typeface="楷体" panose="02010609060101010101" pitchFamily="49" charset="-122"/>
                <a:ea typeface="楷体" panose="02010609060101010101" pitchFamily="49" charset="-122"/>
              </a:rPr>
              <a:t>法治中国小分队</a:t>
            </a:r>
          </a:p>
        </p:txBody>
      </p:sp>
      <p:sp>
        <p:nvSpPr>
          <p:cNvPr id="18" name="圆角矩形 17"/>
          <p:cNvSpPr/>
          <p:nvPr/>
        </p:nvSpPr>
        <p:spPr>
          <a:xfrm>
            <a:off x="7583453" y="4380624"/>
            <a:ext cx="2254944" cy="51982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lIns="121917" tIns="60958" rIns="121917" bIns="60958" rtlCol="0" anchor="ctr"/>
          <a:lstStyle/>
          <a:p>
            <a:pPr algn="ctr"/>
            <a:r>
              <a:rPr lang="zh-CN" altLang="en-US" sz="2100" dirty="0">
                <a:solidFill>
                  <a:srgbClr val="002060"/>
                </a:solidFill>
                <a:latin typeface="楷体" panose="02010609060101010101" pitchFamily="49" charset="-122"/>
                <a:ea typeface="楷体" panose="02010609060101010101" pitchFamily="49" charset="-122"/>
              </a:rPr>
              <a:t>科技中国小分队</a:t>
            </a:r>
          </a:p>
        </p:txBody>
      </p:sp>
      <p:sp>
        <p:nvSpPr>
          <p:cNvPr id="19" name="圆角矩形 18"/>
          <p:cNvSpPr/>
          <p:nvPr/>
        </p:nvSpPr>
        <p:spPr>
          <a:xfrm>
            <a:off x="7570335" y="5022467"/>
            <a:ext cx="2254944" cy="51982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lIns="121917" tIns="60958" rIns="121917" bIns="60958" rtlCol="0" anchor="ctr"/>
          <a:lstStyle/>
          <a:p>
            <a:pPr algn="ctr"/>
            <a:r>
              <a:rPr lang="zh-CN" altLang="en-US" sz="1900" dirty="0">
                <a:solidFill>
                  <a:srgbClr val="002060"/>
                </a:solidFill>
                <a:latin typeface="楷体" panose="02010609060101010101" pitchFamily="49" charset="-122"/>
                <a:ea typeface="楷体" panose="02010609060101010101" pitchFamily="49" charset="-122"/>
              </a:rPr>
              <a:t>十九大宣讲小分队</a:t>
            </a:r>
          </a:p>
        </p:txBody>
      </p:sp>
      <p:sp>
        <p:nvSpPr>
          <p:cNvPr id="20" name="圆角矩形 19"/>
          <p:cNvSpPr/>
          <p:nvPr/>
        </p:nvSpPr>
        <p:spPr>
          <a:xfrm>
            <a:off x="7561951" y="5742517"/>
            <a:ext cx="2254944" cy="51982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lIns="121917" tIns="60958" rIns="121917" bIns="60958" rtlCol="0" anchor="ctr"/>
          <a:lstStyle/>
          <a:p>
            <a:pPr algn="ctr"/>
            <a:r>
              <a:rPr lang="en-US" altLang="zh-CN" sz="2100" dirty="0">
                <a:solidFill>
                  <a:srgbClr val="002060"/>
                </a:solidFill>
                <a:latin typeface="楷体" panose="02010609060101010101" pitchFamily="49" charset="-122"/>
                <a:ea typeface="楷体" panose="02010609060101010101" pitchFamily="49" charset="-122"/>
              </a:rPr>
              <a:t>……</a:t>
            </a:r>
            <a:endParaRPr lang="zh-CN" altLang="en-US" sz="2100" dirty="0">
              <a:solidFill>
                <a:srgbClr val="002060"/>
              </a:solidFill>
              <a:latin typeface="楷体" panose="02010609060101010101" pitchFamily="49" charset="-122"/>
              <a:ea typeface="楷体" panose="02010609060101010101" pitchFamily="49" charset="-122"/>
            </a:endParaRPr>
          </a:p>
        </p:txBody>
      </p:sp>
      <p:sp>
        <p:nvSpPr>
          <p:cNvPr id="21" name="圆角矩形 20"/>
          <p:cNvSpPr/>
          <p:nvPr/>
        </p:nvSpPr>
        <p:spPr>
          <a:xfrm>
            <a:off x="10129567" y="5068263"/>
            <a:ext cx="1582869" cy="45907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121917" tIns="60958" rIns="121917" bIns="60958" rtlCol="0" anchor="ctr"/>
          <a:lstStyle/>
          <a:p>
            <a:pPr algn="ctr"/>
            <a:r>
              <a:rPr lang="zh-CN" altLang="en-US" sz="2400" dirty="0">
                <a:solidFill>
                  <a:schemeClr val="bg1"/>
                </a:solidFill>
                <a:latin typeface="微软雅黑" panose="020B0503020204020204" pitchFamily="34" charset="-122"/>
                <a:ea typeface="微软雅黑" panose="020B0503020204020204" pitchFamily="34" charset="-122"/>
              </a:rPr>
              <a:t>形象中国</a:t>
            </a:r>
          </a:p>
        </p:txBody>
      </p:sp>
      <p:sp>
        <p:nvSpPr>
          <p:cNvPr id="22" name="圆角矩形 21"/>
          <p:cNvSpPr/>
          <p:nvPr/>
        </p:nvSpPr>
        <p:spPr>
          <a:xfrm>
            <a:off x="10077618" y="3139221"/>
            <a:ext cx="1582869" cy="460721"/>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121917" tIns="60958" rIns="121917" bIns="60958" rtlCol="0" anchor="ctr"/>
          <a:lstStyle/>
          <a:p>
            <a:pPr algn="ctr"/>
            <a:r>
              <a:rPr lang="zh-CN" altLang="en-US" sz="2400" dirty="0">
                <a:solidFill>
                  <a:schemeClr val="bg1"/>
                </a:solidFill>
                <a:latin typeface="微软雅黑" panose="020B0503020204020204" pitchFamily="34" charset="-122"/>
                <a:ea typeface="微软雅黑" panose="020B0503020204020204" pitchFamily="34" charset="-122"/>
              </a:rPr>
              <a:t>教育中国</a:t>
            </a:r>
          </a:p>
        </p:txBody>
      </p:sp>
      <p:sp>
        <p:nvSpPr>
          <p:cNvPr id="23" name="圆角矩形 22"/>
          <p:cNvSpPr/>
          <p:nvPr/>
        </p:nvSpPr>
        <p:spPr>
          <a:xfrm>
            <a:off x="10129569" y="4459430"/>
            <a:ext cx="1582869" cy="460721"/>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121917" tIns="60958" rIns="121917" bIns="60958" rtlCol="0" anchor="ctr"/>
          <a:lstStyle/>
          <a:p>
            <a:pPr algn="ctr"/>
            <a:r>
              <a:rPr lang="zh-CN" altLang="en-US" sz="2400" dirty="0">
                <a:solidFill>
                  <a:schemeClr val="bg1"/>
                </a:solidFill>
                <a:latin typeface="微软雅黑" panose="020B0503020204020204" pitchFamily="34" charset="-122"/>
                <a:ea typeface="微软雅黑" panose="020B0503020204020204" pitchFamily="34" charset="-122"/>
              </a:rPr>
              <a:t>科学中国</a:t>
            </a:r>
          </a:p>
        </p:txBody>
      </p:sp>
      <p:sp>
        <p:nvSpPr>
          <p:cNvPr id="24" name="圆角矩形 23"/>
          <p:cNvSpPr/>
          <p:nvPr/>
        </p:nvSpPr>
        <p:spPr>
          <a:xfrm>
            <a:off x="10133373" y="5797993"/>
            <a:ext cx="1582869" cy="464631"/>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121917" tIns="60958" rIns="121917" bIns="60958" rtlCol="0" anchor="ctr"/>
          <a:lstStyle/>
          <a:p>
            <a:pPr algn="ctr"/>
            <a:r>
              <a:rPr lang="en-US" altLang="zh-CN" sz="2400" dirty="0">
                <a:solidFill>
                  <a:schemeClr val="bg1"/>
                </a:solidFill>
                <a:latin typeface="楷体" panose="02010609060101010101" pitchFamily="49" charset="-122"/>
                <a:ea typeface="楷体" panose="02010609060101010101" pitchFamily="49" charset="-122"/>
              </a:rPr>
              <a:t>……</a:t>
            </a:r>
            <a:endParaRPr lang="zh-CN" altLang="en-US" sz="2400" dirty="0">
              <a:solidFill>
                <a:schemeClr val="bg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1401891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6" name="标题 1"/>
          <p:cNvSpPr txBox="1">
            <a:spLocks/>
          </p:cNvSpPr>
          <p:nvPr/>
        </p:nvSpPr>
        <p:spPr>
          <a:xfrm>
            <a:off x="156117" y="1116434"/>
            <a:ext cx="12192000" cy="710952"/>
          </a:xfrm>
          <a:prstGeom prst="rect">
            <a:avLst/>
          </a:prstGeom>
        </p:spPr>
        <p:txBody>
          <a:bodyPr/>
          <a:lstStyle/>
          <a:p>
            <a:pPr lvl="0" algn="ctr" eaLnBrk="0" hangingPunct="0">
              <a:lnSpc>
                <a:spcPct val="90000"/>
              </a:lnSpc>
            </a:pPr>
            <a:r>
              <a:rPr lang="zh-CN" altLang="en-US" sz="3800" b="1" kern="0" dirty="0">
                <a:solidFill>
                  <a:srgbClr val="C00000"/>
                </a:solidFill>
                <a:latin typeface="微软雅黑" pitchFamily="34" charset="-122"/>
                <a:ea typeface="微软雅黑" pitchFamily="34" charset="-122"/>
                <a:cs typeface="+mj-cs"/>
              </a:rPr>
              <a:t>四川省“青年红色筑梦之旅”活动</a:t>
            </a:r>
          </a:p>
        </p:txBody>
      </p:sp>
      <p:sp>
        <p:nvSpPr>
          <p:cNvPr id="8" name="文本框 4"/>
          <p:cNvSpPr txBox="1"/>
          <p:nvPr/>
        </p:nvSpPr>
        <p:spPr>
          <a:xfrm>
            <a:off x="401444" y="1767165"/>
            <a:ext cx="11441151" cy="2431431"/>
          </a:xfrm>
          <a:prstGeom prst="rect">
            <a:avLst/>
          </a:prstGeom>
          <a:noFill/>
          <a:ln>
            <a:solidFill>
              <a:srgbClr val="C00000"/>
            </a:solidFill>
          </a:ln>
        </p:spPr>
        <p:txBody>
          <a:bodyPr wrap="square" lIns="121917" tIns="60958" rIns="121917" bIns="60958" rtlCol="0">
            <a:spAutoFit/>
          </a:bodyPr>
          <a:lstStyle/>
          <a:p>
            <a:pPr marL="457189" indent="-457189">
              <a:lnSpc>
                <a:spcPct val="150000"/>
              </a:lnSpc>
              <a:buFont typeface="Arial" panose="020B0604020202020204" pitchFamily="34" charset="0"/>
              <a:buChar char="•"/>
            </a:pPr>
            <a:r>
              <a:rPr lang="zh-CN" altLang="en-US" sz="20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鼓  励</a:t>
            </a:r>
            <a:r>
              <a:rPr lang="zh-CN"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各高校积极对接四川省革命老区和贫困地区政府，了解需求，结合大赛项目中的优秀项目，制定精准帮扶方案；加强调研，结合区域、学科专业优势，主动联系精准扶贫对接地及当地政府农业和扶贫工作有关部门，对接大学生创新创业项目，开展“青年红色筑梦之旅”活动，力争建成一批高校精准帮扶的品牌项目和示范区。</a:t>
            </a:r>
            <a:endParaRPr lang="en-US" altLang="zh-CN"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a:p>
            <a:pPr marL="457189" indent="-457189">
              <a:lnSpc>
                <a:spcPct val="150000"/>
              </a:lnSpc>
              <a:buFont typeface="Arial" panose="020B0604020202020204" pitchFamily="34" charset="0"/>
              <a:buChar char="•"/>
            </a:pPr>
            <a:r>
              <a:rPr lang="zh-CN" altLang="en-US" sz="20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奖  项</a:t>
            </a:r>
            <a:r>
              <a:rPr lang="zh-CN"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单列奖项</a:t>
            </a:r>
            <a:r>
              <a:rPr lang="zh-CN" altLang="en-US" sz="20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单独设置评审指标</a:t>
            </a:r>
            <a:r>
              <a:rPr lang="zh-CN" altLang="en-US" sz="20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，并设</a:t>
            </a:r>
            <a:r>
              <a:rPr lang="zh-CN" altLang="en-US" sz="20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优秀组织奖、优秀指导教师奖</a:t>
            </a:r>
            <a:endParaRPr lang="en-US" altLang="zh-CN" sz="20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4"/>
          <p:cNvSpPr txBox="1"/>
          <p:nvPr/>
        </p:nvSpPr>
        <p:spPr>
          <a:xfrm>
            <a:off x="680225" y="4361906"/>
            <a:ext cx="10549053" cy="1646601"/>
          </a:xfrm>
          <a:prstGeom prst="rect">
            <a:avLst/>
          </a:prstGeom>
          <a:noFill/>
          <a:ln cmpd="sng">
            <a:noFill/>
          </a:ln>
        </p:spPr>
        <p:txBody>
          <a:bodyPr wrap="square" lIns="121917" tIns="60958" rIns="121917" bIns="60958" rtlCol="0">
            <a:spAutoFit/>
          </a:bodyPr>
          <a:lstStyle/>
          <a:p>
            <a:pPr marL="457189" indent="-457189">
              <a:lnSpc>
                <a:spcPct val="150000"/>
              </a:lnSpc>
            </a:pPr>
            <a:r>
              <a:rPr lang="zh-CN" altLang="en-US" sz="2200" b="1" dirty="0">
                <a:solidFill>
                  <a:srgbClr val="0033CC"/>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200" b="1" dirty="0">
                <a:latin typeface="微软雅黑" panose="020B0503020204020204" pitchFamily="34" charset="-122"/>
                <a:ea typeface="微软雅黑" panose="020B0503020204020204" pitchFamily="34" charset="-122"/>
                <a:cs typeface="Times New Roman" panose="02020603050405020304" pitchFamily="18" charset="0"/>
              </a:rPr>
              <a:t>四川省革命老区多、贫困地区多，高度重视“青年红色筑梦之旅活动”，鼓励各高校根据学科专业特点和优势，组织省级、校级“健康中国小分队”等各类小分队，分赴革命老区、贫苦地区进行社会实践，助力精准扶贫。</a:t>
            </a:r>
          </a:p>
        </p:txBody>
      </p:sp>
    </p:spTree>
    <p:extLst>
      <p:ext uri="{BB962C8B-B14F-4D97-AF65-F5344CB8AC3E}">
        <p14:creationId xmlns:p14="http://schemas.microsoft.com/office/powerpoint/2010/main" val="1140189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直接连接符 23" hidden="1"/>
          <p:cNvSpPr>
            <a:spLocks noChangeShapeType="1"/>
          </p:cNvSpPr>
          <p:nvPr/>
        </p:nvSpPr>
        <p:spPr bwMode="auto">
          <a:xfrm>
            <a:off x="3181350" y="1588"/>
            <a:ext cx="0" cy="525462"/>
          </a:xfrm>
          <a:prstGeom prst="line">
            <a:avLst/>
          </a:prstGeom>
          <a:noFill/>
          <a:ln w="12700">
            <a:solidFill>
              <a:srgbClr val="28A9D6"/>
            </a:solidFill>
            <a:round/>
            <a:headEnd/>
            <a:tailEnd/>
          </a:ln>
        </p:spPr>
        <p:txBody>
          <a:bodyPr/>
          <a:lstStyle/>
          <a:p>
            <a:endParaRPr lang="zh-CN" altLang="en-US"/>
          </a:p>
        </p:txBody>
      </p:sp>
      <p:sp>
        <p:nvSpPr>
          <p:cNvPr id="63" name="平行四边形 62"/>
          <p:cNvSpPr/>
          <p:nvPr/>
        </p:nvSpPr>
        <p:spPr>
          <a:xfrm>
            <a:off x="1514321" y="2952558"/>
            <a:ext cx="1474788" cy="89535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zh-CN" altLang="en-US" sz="2800" dirty="0">
                <a:solidFill>
                  <a:schemeClr val="bg1"/>
                </a:solidFill>
                <a:latin typeface="微软雅黑" panose="020B0503020204020204" pitchFamily="34" charset="-122"/>
                <a:ea typeface="微软雅黑" panose="020B0503020204020204" pitchFamily="34" charset="-122"/>
              </a:rPr>
              <a:t>二</a:t>
            </a:r>
          </a:p>
        </p:txBody>
      </p:sp>
      <p:sp>
        <p:nvSpPr>
          <p:cNvPr id="64" name="平行四边形 63"/>
          <p:cNvSpPr/>
          <p:nvPr/>
        </p:nvSpPr>
        <p:spPr>
          <a:xfrm>
            <a:off x="2768446" y="2952558"/>
            <a:ext cx="7675563" cy="895350"/>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r>
              <a:rPr lang="zh-CN" altLang="en-US" sz="3200" b="1"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  第四届四川省赛总体安排</a:t>
            </a:r>
            <a:endParaRPr lang="en-US" altLang="zh-CN" sz="3200" b="1"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7" name="平行四边形 66"/>
          <p:cNvSpPr/>
          <p:nvPr/>
        </p:nvSpPr>
        <p:spPr>
          <a:xfrm>
            <a:off x="1558925" y="1656000"/>
            <a:ext cx="1474788" cy="89535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zh-CN" altLang="en-US" sz="2800" dirty="0">
                <a:solidFill>
                  <a:schemeClr val="bg1"/>
                </a:solidFill>
                <a:latin typeface="微软雅黑" panose="020B0503020204020204" pitchFamily="34" charset="-122"/>
                <a:ea typeface="微软雅黑" panose="020B0503020204020204" pitchFamily="34" charset="-122"/>
              </a:rPr>
              <a:t>一</a:t>
            </a:r>
          </a:p>
        </p:txBody>
      </p:sp>
      <p:sp>
        <p:nvSpPr>
          <p:cNvPr id="69" name="平行四边形 68"/>
          <p:cNvSpPr/>
          <p:nvPr/>
        </p:nvSpPr>
        <p:spPr>
          <a:xfrm>
            <a:off x="2813050" y="1656000"/>
            <a:ext cx="7675563" cy="895350"/>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r>
              <a:rPr lang="zh-CN" altLang="en-US" sz="3200" b="1"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  往届大赛回顾</a:t>
            </a:r>
            <a:endParaRPr lang="en-US" altLang="zh-CN" sz="3200" b="1"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153" name="Text Placeholder 4"/>
          <p:cNvSpPr txBox="1">
            <a:spLocks/>
          </p:cNvSpPr>
          <p:nvPr/>
        </p:nvSpPr>
        <p:spPr bwMode="auto">
          <a:xfrm>
            <a:off x="1225550" y="461962"/>
            <a:ext cx="2673350" cy="579438"/>
          </a:xfrm>
          <a:prstGeom prst="rect">
            <a:avLst/>
          </a:prstGeom>
          <a:noFill/>
          <a:ln w="9525">
            <a:noFill/>
            <a:miter lim="800000"/>
            <a:headEnd/>
            <a:tailEnd/>
          </a:ln>
        </p:spPr>
        <p:txBody>
          <a:bodyPr anchor="ctr"/>
          <a:lstStyle/>
          <a:p>
            <a:pPr algn="ctr">
              <a:spcBef>
                <a:spcPct val="20000"/>
              </a:spcBef>
              <a:buFont typeface="Arial" pitchFamily="34" charset="0"/>
              <a:buNone/>
            </a:pPr>
            <a:r>
              <a:rPr lang="zh-CN" altLang="en-US" sz="3200" b="1" dirty="0">
                <a:solidFill>
                  <a:schemeClr val="accent1"/>
                </a:solidFill>
                <a:latin typeface="微软雅黑" pitchFamily="34" charset="-122"/>
                <a:ea typeface="微软雅黑" pitchFamily="34" charset="-122"/>
              </a:rPr>
              <a:t>目录</a:t>
            </a:r>
            <a:r>
              <a:rPr lang="en-US" altLang="zh-CN" sz="3200" b="1" dirty="0">
                <a:solidFill>
                  <a:schemeClr val="accent1"/>
                </a:solidFill>
                <a:latin typeface="微软雅黑" pitchFamily="34" charset="-122"/>
                <a:ea typeface="微软雅黑" pitchFamily="34" charset="-122"/>
              </a:rPr>
              <a:t>/</a:t>
            </a:r>
            <a:r>
              <a:rPr lang="en-US" altLang="zh-CN" b="1" dirty="0">
                <a:solidFill>
                  <a:schemeClr val="accent1"/>
                </a:solidFill>
                <a:latin typeface="微软雅黑" pitchFamily="34" charset="-122"/>
                <a:ea typeface="微软雅黑" pitchFamily="34" charset="-122"/>
              </a:rPr>
              <a:t>Contents</a:t>
            </a:r>
            <a:endParaRPr lang="en-GB" altLang="zh-CN" b="1" dirty="0">
              <a:solidFill>
                <a:schemeClr val="accent1"/>
              </a:solidFill>
              <a:latin typeface="微软雅黑" pitchFamily="34" charset="-122"/>
              <a:ea typeface="微软雅黑" pitchFamily="34" charset="-122"/>
            </a:endParaRPr>
          </a:p>
        </p:txBody>
      </p:sp>
      <p:pic>
        <p:nvPicPr>
          <p:cNvPr id="2050" name="Picture 2"/>
          <p:cNvPicPr>
            <a:picLocks noChangeAspect="1" noChangeArrowheads="1"/>
          </p:cNvPicPr>
          <p:nvPr/>
        </p:nvPicPr>
        <p:blipFill>
          <a:blip r:embed="rId2" cstate="print"/>
          <a:srcRect/>
          <a:stretch>
            <a:fillRect/>
          </a:stretch>
        </p:blipFill>
        <p:spPr bwMode="auto">
          <a:xfrm>
            <a:off x="225911" y="376519"/>
            <a:ext cx="925158" cy="849854"/>
          </a:xfrm>
          <a:prstGeom prst="rect">
            <a:avLst/>
          </a:prstGeom>
          <a:noFill/>
          <a:ln w="9525">
            <a:noFill/>
            <a:miter lim="800000"/>
            <a:headEnd/>
            <a:tailEnd/>
          </a:ln>
          <a:effectLst/>
        </p:spPr>
      </p:pic>
      <p:sp>
        <p:nvSpPr>
          <p:cNvPr id="11" name="平行四边形 10"/>
          <p:cNvSpPr/>
          <p:nvPr/>
        </p:nvSpPr>
        <p:spPr>
          <a:xfrm>
            <a:off x="1477154" y="4275813"/>
            <a:ext cx="1474788" cy="89535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zh-CN" altLang="en-US" sz="2800" dirty="0">
                <a:solidFill>
                  <a:schemeClr val="bg1"/>
                </a:solidFill>
                <a:latin typeface="微软雅黑" panose="020B0503020204020204" pitchFamily="34" charset="-122"/>
                <a:ea typeface="微软雅黑" panose="020B0503020204020204" pitchFamily="34" charset="-122"/>
              </a:rPr>
              <a:t>三</a:t>
            </a:r>
          </a:p>
        </p:txBody>
      </p:sp>
      <p:sp>
        <p:nvSpPr>
          <p:cNvPr id="12" name="平行四边形 11"/>
          <p:cNvSpPr/>
          <p:nvPr/>
        </p:nvSpPr>
        <p:spPr>
          <a:xfrm>
            <a:off x="2731279" y="4275813"/>
            <a:ext cx="7675563" cy="895350"/>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r>
              <a:rPr lang="zh-CN" altLang="en-US" sz="3200" b="1"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  省赛要求及服务</a:t>
            </a:r>
            <a:endParaRPr lang="en-US" altLang="zh-CN" sz="3200" b="1"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ransition spd="slow">
    <p:cove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6" name="标题 1"/>
          <p:cNvSpPr txBox="1">
            <a:spLocks/>
          </p:cNvSpPr>
          <p:nvPr/>
        </p:nvSpPr>
        <p:spPr>
          <a:xfrm>
            <a:off x="3" y="1116434"/>
            <a:ext cx="12192000" cy="710952"/>
          </a:xfrm>
          <a:prstGeom prst="rect">
            <a:avLst/>
          </a:prstGeom>
        </p:spPr>
        <p:txBody>
          <a:bodyPr/>
          <a:lstStyle/>
          <a:p>
            <a:pPr lvl="0" algn="ctr" eaLnBrk="0" hangingPunct="0">
              <a:lnSpc>
                <a:spcPct val="90000"/>
              </a:lnSpc>
            </a:pPr>
            <a:r>
              <a:rPr lang="zh-CN" altLang="en-US" sz="3800" b="1" kern="0" dirty="0">
                <a:solidFill>
                  <a:srgbClr val="C00000"/>
                </a:solidFill>
                <a:latin typeface="微软雅黑" pitchFamily="34" charset="-122"/>
                <a:ea typeface="微软雅黑" pitchFamily="34" charset="-122"/>
                <a:cs typeface="+mj-cs"/>
              </a:rPr>
              <a:t>参赛项目要求</a:t>
            </a:r>
          </a:p>
        </p:txBody>
      </p:sp>
      <p:graphicFrame>
        <p:nvGraphicFramePr>
          <p:cNvPr id="27" name="图示 26"/>
          <p:cNvGraphicFramePr/>
          <p:nvPr/>
        </p:nvGraphicFramePr>
        <p:xfrm>
          <a:off x="3434855" y="2094757"/>
          <a:ext cx="9371386" cy="42374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8" name="矩形 27"/>
          <p:cNvSpPr/>
          <p:nvPr/>
        </p:nvSpPr>
        <p:spPr>
          <a:xfrm>
            <a:off x="1701887" y="1586202"/>
            <a:ext cx="2118424" cy="6839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2800" b="1" dirty="0">
                <a:latin typeface="黑体" panose="02010600030101010101" pitchFamily="49" charset="-122"/>
                <a:ea typeface="黑体" panose="02010600030101010101" pitchFamily="49" charset="-122"/>
              </a:rPr>
              <a:t>6</a:t>
            </a:r>
            <a:r>
              <a:rPr lang="zh-CN" altLang="en-US" sz="2800" b="1" dirty="0">
                <a:latin typeface="黑体" panose="02010600030101010101" pitchFamily="49" charset="-122"/>
                <a:ea typeface="黑体" panose="02010600030101010101" pitchFamily="49" charset="-122"/>
              </a:rPr>
              <a:t>大方向</a:t>
            </a:r>
          </a:p>
        </p:txBody>
      </p:sp>
      <p:sp>
        <p:nvSpPr>
          <p:cNvPr id="26" name="矩形 25"/>
          <p:cNvSpPr/>
          <p:nvPr/>
        </p:nvSpPr>
        <p:spPr>
          <a:xfrm>
            <a:off x="914239" y="2367404"/>
            <a:ext cx="3794921" cy="381622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lnSpc>
                <a:spcPct val="150000"/>
              </a:lnSpc>
            </a:pPr>
            <a:r>
              <a:rPr lang="zh-CN" altLang="en-US" sz="2800" b="1" dirty="0">
                <a:solidFill>
                  <a:srgbClr val="C00000"/>
                </a:solidFill>
                <a:latin typeface="微软雅黑" pitchFamily="34" charset="-122"/>
                <a:ea typeface="微软雅黑" pitchFamily="34" charset="-122"/>
              </a:rPr>
              <a:t>特别注意</a:t>
            </a:r>
            <a:endParaRPr lang="en-US" altLang="zh-CN" sz="2800" b="1" dirty="0">
              <a:solidFill>
                <a:srgbClr val="C00000"/>
              </a:solidFill>
              <a:latin typeface="微软雅黑" pitchFamily="34" charset="-122"/>
              <a:ea typeface="微软雅黑" pitchFamily="34" charset="-122"/>
            </a:endParaRPr>
          </a:p>
          <a:p>
            <a:pPr>
              <a:lnSpc>
                <a:spcPct val="150000"/>
              </a:lnSpc>
            </a:pPr>
            <a:r>
              <a:rPr lang="en-US" altLang="zh-CN" sz="2000" dirty="0">
                <a:solidFill>
                  <a:srgbClr val="0033CC"/>
                </a:solidFill>
                <a:latin typeface="微软雅黑" pitchFamily="34" charset="-122"/>
                <a:ea typeface="微软雅黑" pitchFamily="34" charset="-122"/>
              </a:rPr>
              <a:t>1</a:t>
            </a:r>
            <a:r>
              <a:rPr lang="zh-CN" altLang="en-US" sz="2000" dirty="0">
                <a:solidFill>
                  <a:srgbClr val="0033CC"/>
                </a:solidFill>
                <a:latin typeface="微软雅黑" pitchFamily="34" charset="-122"/>
                <a:ea typeface="微软雅黑" pitchFamily="34" charset="-122"/>
              </a:rPr>
              <a:t>、</a:t>
            </a:r>
            <a:r>
              <a:rPr lang="zh-CN" altLang="en-US" sz="2000" b="1" dirty="0">
                <a:solidFill>
                  <a:srgbClr val="0033CC"/>
                </a:solidFill>
                <a:latin typeface="微软雅黑" pitchFamily="34" charset="-122"/>
                <a:ea typeface="微软雅黑" pitchFamily="34" charset="-122"/>
              </a:rPr>
              <a:t>参赛项目不只限于“互联网</a:t>
            </a:r>
            <a:r>
              <a:rPr lang="en-US" altLang="en-US" sz="2000" b="1" dirty="0">
                <a:solidFill>
                  <a:srgbClr val="0033CC"/>
                </a:solidFill>
                <a:latin typeface="微软雅黑" pitchFamily="34" charset="-122"/>
                <a:ea typeface="微软雅黑" pitchFamily="34" charset="-122"/>
              </a:rPr>
              <a:t>+</a:t>
            </a:r>
            <a:r>
              <a:rPr lang="zh-CN" altLang="en-US" sz="2000" b="1" dirty="0">
                <a:solidFill>
                  <a:srgbClr val="0033CC"/>
                </a:solidFill>
                <a:latin typeface="微软雅黑" pitchFamily="34" charset="-122"/>
                <a:ea typeface="微软雅黑" pitchFamily="34" charset="-122"/>
              </a:rPr>
              <a:t>”项目；</a:t>
            </a:r>
            <a:endParaRPr lang="en-US" altLang="zh-CN" sz="2000" b="1" dirty="0">
              <a:solidFill>
                <a:srgbClr val="0033CC"/>
              </a:solidFill>
              <a:latin typeface="微软雅黑" pitchFamily="34" charset="-122"/>
              <a:ea typeface="微软雅黑" pitchFamily="34" charset="-122"/>
            </a:endParaRPr>
          </a:p>
          <a:p>
            <a:pPr>
              <a:lnSpc>
                <a:spcPct val="150000"/>
              </a:lnSpc>
            </a:pPr>
            <a:r>
              <a:rPr lang="en-US" altLang="zh-CN" sz="2000" b="1" dirty="0">
                <a:solidFill>
                  <a:srgbClr val="0033CC"/>
                </a:solidFill>
                <a:latin typeface="微软雅黑" pitchFamily="34" charset="-122"/>
                <a:ea typeface="微软雅黑" pitchFamily="34" charset="-122"/>
              </a:rPr>
              <a:t>2</a:t>
            </a:r>
            <a:r>
              <a:rPr lang="zh-CN" altLang="en-US" sz="2000" b="1" dirty="0">
                <a:solidFill>
                  <a:srgbClr val="0033CC"/>
                </a:solidFill>
                <a:latin typeface="微软雅黑" pitchFamily="34" charset="-122"/>
                <a:ea typeface="微软雅黑" pitchFamily="34" charset="-122"/>
              </a:rPr>
              <a:t>、鼓励各类创新创业项目参赛，根据行业背景选择相应类型；</a:t>
            </a:r>
            <a:endParaRPr lang="en-US" altLang="zh-CN" sz="2000" b="1" dirty="0">
              <a:solidFill>
                <a:srgbClr val="0033CC"/>
              </a:solidFill>
              <a:latin typeface="微软雅黑" pitchFamily="34" charset="-122"/>
              <a:ea typeface="微软雅黑" pitchFamily="34" charset="-122"/>
            </a:endParaRPr>
          </a:p>
          <a:p>
            <a:pPr>
              <a:lnSpc>
                <a:spcPct val="150000"/>
              </a:lnSpc>
            </a:pPr>
            <a:r>
              <a:rPr lang="en-US" altLang="zh-CN" sz="2000" b="1" dirty="0">
                <a:solidFill>
                  <a:srgbClr val="0033CC"/>
                </a:solidFill>
                <a:latin typeface="微软雅黑" pitchFamily="34" charset="-122"/>
                <a:ea typeface="微软雅黑" pitchFamily="34" charset="-122"/>
              </a:rPr>
              <a:t>3</a:t>
            </a:r>
            <a:r>
              <a:rPr lang="zh-CN" altLang="en-US" sz="2000" b="1" dirty="0">
                <a:solidFill>
                  <a:srgbClr val="0033CC"/>
                </a:solidFill>
                <a:latin typeface="微软雅黑" pitchFamily="34" charset="-122"/>
                <a:ea typeface="微软雅黑" pitchFamily="34" charset="-122"/>
              </a:rPr>
              <a:t>、参赛项目需提供财务数据、带动就业情况等相关证明材料。</a:t>
            </a:r>
            <a:endParaRPr lang="en-US" altLang="zh-CN" sz="2000" b="1" dirty="0">
              <a:solidFill>
                <a:srgbClr val="0033CC"/>
              </a:solidFill>
              <a:latin typeface="微软雅黑" pitchFamily="34" charset="-122"/>
              <a:ea typeface="微软雅黑" pitchFamily="34" charset="-122"/>
            </a:endParaRPr>
          </a:p>
        </p:txBody>
      </p:sp>
      <p:grpSp>
        <p:nvGrpSpPr>
          <p:cNvPr id="19" name="组合 22"/>
          <p:cNvGrpSpPr/>
          <p:nvPr/>
        </p:nvGrpSpPr>
        <p:grpSpPr>
          <a:xfrm>
            <a:off x="6382663" y="5237228"/>
            <a:ext cx="524192" cy="487636"/>
            <a:chOff x="1105470" y="2375257"/>
            <a:chExt cx="432000" cy="432000"/>
          </a:xfrm>
        </p:grpSpPr>
        <p:pic>
          <p:nvPicPr>
            <p:cNvPr id="20" name="图片 19"/>
            <p:cNvPicPr>
              <a:picLocks noChangeAspect="1"/>
            </p:cNvPicPr>
            <p:nvPr/>
          </p:nvPicPr>
          <p:blipFill>
            <a:blip r:embed="rId8"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105470" y="2375257"/>
              <a:ext cx="432000" cy="432000"/>
            </a:xfrm>
            <a:prstGeom prst="rect">
              <a:avLst/>
            </a:prstGeom>
          </p:spPr>
        </p:pic>
        <p:sp>
          <p:nvSpPr>
            <p:cNvPr id="21" name="椭圆 20"/>
            <p:cNvSpPr/>
            <p:nvPr/>
          </p:nvSpPr>
          <p:spPr>
            <a:xfrm>
              <a:off x="1123470" y="2375257"/>
              <a:ext cx="396000" cy="396000"/>
            </a:xfrm>
            <a:prstGeom prst="ellipse">
              <a:avLst/>
            </a:prstGeom>
            <a:noFill/>
            <a:ln>
              <a:solidFill>
                <a:srgbClr val="C050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C0504D"/>
                  </a:solidFill>
                </a:ln>
                <a:noFill/>
              </a:endParaRPr>
            </a:p>
          </p:txBody>
        </p:sp>
      </p:grpSp>
      <p:grpSp>
        <p:nvGrpSpPr>
          <p:cNvPr id="22" name="组合 26"/>
          <p:cNvGrpSpPr/>
          <p:nvPr/>
        </p:nvGrpSpPr>
        <p:grpSpPr>
          <a:xfrm>
            <a:off x="10509137" y="3329730"/>
            <a:ext cx="524192" cy="487636"/>
            <a:chOff x="683568" y="1772815"/>
            <a:chExt cx="432000" cy="432000"/>
          </a:xfrm>
        </p:grpSpPr>
        <p:pic>
          <p:nvPicPr>
            <p:cNvPr id="23" name="图片 22"/>
            <p:cNvPicPr>
              <a:picLocks noChangeAspect="1"/>
            </p:cNvPicPr>
            <p:nvPr/>
          </p:nvPicPr>
          <p:blipFill>
            <a:blip r:embed="rId9"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37568" y="1824217"/>
              <a:ext cx="324000" cy="324000"/>
            </a:xfrm>
            <a:prstGeom prst="rect">
              <a:avLst/>
            </a:prstGeom>
          </p:spPr>
        </p:pic>
        <p:sp>
          <p:nvSpPr>
            <p:cNvPr id="24" name="椭圆 23"/>
            <p:cNvSpPr/>
            <p:nvPr/>
          </p:nvSpPr>
          <p:spPr>
            <a:xfrm>
              <a:off x="683568" y="1772815"/>
              <a:ext cx="432000" cy="432000"/>
            </a:xfrm>
            <a:prstGeom prst="ellipse">
              <a:avLst/>
            </a:prstGeom>
            <a:noFill/>
            <a:ln>
              <a:solidFill>
                <a:srgbClr val="8064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p:cNvPicPr>
            <a:picLocks noChangeAspect="1"/>
          </p:cNvPicPr>
          <p:nvPr/>
        </p:nvPicPr>
        <p:blipFill>
          <a:blip r:embed="rId10"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5603581" y="3295547"/>
            <a:ext cx="524192" cy="521583"/>
          </a:xfrm>
          <a:prstGeom prst="rect">
            <a:avLst/>
          </a:prstGeom>
        </p:spPr>
      </p:pic>
      <p:pic>
        <p:nvPicPr>
          <p:cNvPr id="13" name="图片 12"/>
          <p:cNvPicPr>
            <a:picLocks noChangeAspect="1"/>
          </p:cNvPicPr>
          <p:nvPr/>
        </p:nvPicPr>
        <p:blipFill>
          <a:blip r:embed="rId11"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41450" y="3977605"/>
            <a:ext cx="524192" cy="524192"/>
          </a:xfrm>
          <a:prstGeom prst="rect">
            <a:avLst/>
          </a:prstGeom>
        </p:spPr>
      </p:pic>
      <p:sp>
        <p:nvSpPr>
          <p:cNvPr id="10" name="文本框 2"/>
          <p:cNvSpPr txBox="1"/>
          <p:nvPr/>
        </p:nvSpPr>
        <p:spPr>
          <a:xfrm>
            <a:off x="7290536" y="3916783"/>
            <a:ext cx="1741242" cy="553994"/>
          </a:xfrm>
          <a:prstGeom prst="rect">
            <a:avLst/>
          </a:prstGeom>
          <a:noFill/>
        </p:spPr>
        <p:txBody>
          <a:bodyPr wrap="square" lIns="121917" tIns="60958" rIns="121917" bIns="60958" rtlCol="0">
            <a:spAutoFit/>
          </a:bodyPr>
          <a:lstStyle/>
          <a:p>
            <a:r>
              <a:rPr lang="zh-CN" altLang="en-US" sz="2800" b="1" dirty="0">
                <a:solidFill>
                  <a:schemeClr val="tx2">
                    <a:lumMod val="75000"/>
                  </a:schemeClr>
                </a:solidFill>
                <a:latin typeface="黑体" panose="02010600030101010101" pitchFamily="49" charset="-122"/>
                <a:ea typeface="黑体" panose="02010600030101010101" pitchFamily="49" charset="-122"/>
              </a:rPr>
              <a:t>互联网</a:t>
            </a:r>
            <a:r>
              <a:rPr lang="en-US" altLang="zh-CN" sz="2800" b="1" dirty="0">
                <a:solidFill>
                  <a:schemeClr val="tx2">
                    <a:lumMod val="75000"/>
                  </a:schemeClr>
                </a:solidFill>
                <a:latin typeface="黑体" panose="02010600030101010101" pitchFamily="49" charset="-122"/>
                <a:ea typeface="黑体" panose="02010600030101010101" pitchFamily="49" charset="-122"/>
              </a:rPr>
              <a:t>+</a:t>
            </a:r>
            <a:endParaRPr lang="zh-CN" altLang="en-US" sz="2800" b="1" dirty="0">
              <a:solidFill>
                <a:schemeClr val="tx2">
                  <a:lumMod val="75000"/>
                </a:schemeClr>
              </a:solidFill>
              <a:latin typeface="黑体" panose="02010600030101010101" pitchFamily="49" charset="-122"/>
              <a:ea typeface="黑体" panose="02010600030101010101" pitchFamily="49" charset="-122"/>
            </a:endParaRPr>
          </a:p>
        </p:txBody>
      </p:sp>
      <p:pic>
        <p:nvPicPr>
          <p:cNvPr id="11" name="图片 10"/>
          <p:cNvPicPr>
            <a:picLocks noChangeAspect="1"/>
          </p:cNvPicPr>
          <p:nvPr/>
        </p:nvPicPr>
        <p:blipFill>
          <a:blip r:embed="rId1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779007" y="2246338"/>
            <a:ext cx="655239" cy="655239"/>
          </a:xfrm>
          <a:prstGeom prst="rect">
            <a:avLst/>
          </a:prstGeom>
        </p:spPr>
      </p:pic>
      <p:grpSp>
        <p:nvGrpSpPr>
          <p:cNvPr id="16" name="组合 16"/>
          <p:cNvGrpSpPr/>
          <p:nvPr/>
        </p:nvGrpSpPr>
        <p:grpSpPr>
          <a:xfrm>
            <a:off x="9849598" y="5294806"/>
            <a:ext cx="524210" cy="487653"/>
            <a:chOff x="7452320" y="4797152"/>
            <a:chExt cx="432016" cy="432016"/>
          </a:xfrm>
        </p:grpSpPr>
        <p:sp>
          <p:nvSpPr>
            <p:cNvPr id="17" name="椭圆 16"/>
            <p:cNvSpPr/>
            <p:nvPr/>
          </p:nvSpPr>
          <p:spPr>
            <a:xfrm>
              <a:off x="7452320" y="4797152"/>
              <a:ext cx="432016" cy="432016"/>
            </a:xfrm>
            <a:prstGeom prst="ellipse">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1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524328" y="4848509"/>
              <a:ext cx="288000" cy="288000"/>
            </a:xfrm>
            <a:prstGeom prst="rect">
              <a:avLst/>
            </a:prstGeom>
          </p:spPr>
        </p:pic>
      </p:grpSp>
      <p:pic>
        <p:nvPicPr>
          <p:cNvPr id="25" name="图片 24"/>
          <p:cNvPicPr>
            <a:picLocks noChangeAspect="1"/>
          </p:cNvPicPr>
          <p:nvPr/>
        </p:nvPicPr>
        <p:blipFill>
          <a:blip r:embed="rId1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741728" y="5884199"/>
            <a:ext cx="524192" cy="524192"/>
          </a:xfrm>
          <a:prstGeom prst="rect">
            <a:avLst/>
          </a:prstGeom>
        </p:spPr>
      </p:pic>
    </p:spTree>
    <p:extLst>
      <p:ext uri="{BB962C8B-B14F-4D97-AF65-F5344CB8AC3E}">
        <p14:creationId xmlns:p14="http://schemas.microsoft.com/office/powerpoint/2010/main" val="11401891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6" name="标题 1"/>
          <p:cNvSpPr txBox="1">
            <a:spLocks/>
          </p:cNvSpPr>
          <p:nvPr/>
        </p:nvSpPr>
        <p:spPr>
          <a:xfrm>
            <a:off x="-11148" y="1116434"/>
            <a:ext cx="12192000" cy="710952"/>
          </a:xfrm>
          <a:prstGeom prst="rect">
            <a:avLst/>
          </a:prstGeom>
        </p:spPr>
        <p:txBody>
          <a:bodyPr/>
          <a:lstStyle/>
          <a:p>
            <a:pPr lvl="0" algn="ctr" eaLnBrk="0" hangingPunct="0">
              <a:lnSpc>
                <a:spcPct val="90000"/>
              </a:lnSpc>
            </a:pPr>
            <a:r>
              <a:rPr lang="zh-CN" altLang="en-US" sz="3800" b="1" kern="0" dirty="0">
                <a:solidFill>
                  <a:srgbClr val="C00000"/>
                </a:solidFill>
                <a:latin typeface="微软雅黑" pitchFamily="34" charset="-122"/>
                <a:ea typeface="微软雅黑" pitchFamily="34" charset="-122"/>
                <a:cs typeface="+mj-cs"/>
              </a:rPr>
              <a:t>项目设置</a:t>
            </a:r>
          </a:p>
        </p:txBody>
      </p:sp>
      <p:sp>
        <p:nvSpPr>
          <p:cNvPr id="9" name="圆角矩形 8"/>
          <p:cNvSpPr/>
          <p:nvPr/>
        </p:nvSpPr>
        <p:spPr>
          <a:xfrm>
            <a:off x="1069063" y="1648853"/>
            <a:ext cx="2640000" cy="1344000"/>
          </a:xfrm>
          <a:prstGeom prst="round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lnSpc>
                <a:spcPct val="125000"/>
              </a:lnSpc>
            </a:pPr>
            <a:r>
              <a:rPr lang="zh-CN" altLang="en-US" sz="27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“互联网</a:t>
            </a:r>
            <a:r>
              <a:rPr lang="en-US" altLang="zh-CN" sz="27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a:p>
            <a:pPr algn="ctr">
              <a:lnSpc>
                <a:spcPct val="125000"/>
              </a:lnSpc>
            </a:pPr>
            <a:r>
              <a:rPr lang="zh-CN" altLang="en-US" sz="27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现代农业</a:t>
            </a:r>
          </a:p>
        </p:txBody>
      </p:sp>
      <p:sp>
        <p:nvSpPr>
          <p:cNvPr id="10" name="矩形 9"/>
          <p:cNvSpPr/>
          <p:nvPr/>
        </p:nvSpPr>
        <p:spPr>
          <a:xfrm>
            <a:off x="3709063" y="1792853"/>
            <a:ext cx="6816000" cy="1056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380990" indent="-380990">
              <a:buFont typeface="Arial" panose="020B0604020202020204" pitchFamily="34" charset="0"/>
              <a:buChar char="•"/>
            </a:pPr>
            <a:r>
              <a:rPr lang="zh-CN" altLang="en-US" sz="2700" dirty="0">
                <a:solidFill>
                  <a:schemeClr val="tx2">
                    <a:lumMod val="75000"/>
                  </a:schemeClr>
                </a:solidFill>
                <a:latin typeface="微软雅黑" panose="020B0503020204020204" pitchFamily="34" charset="-122"/>
                <a:ea typeface="微软雅黑" panose="020B0503020204020204" pitchFamily="34" charset="-122"/>
              </a:rPr>
              <a:t>包括农林牧渔等</a:t>
            </a:r>
          </a:p>
        </p:txBody>
      </p:sp>
      <p:sp>
        <p:nvSpPr>
          <p:cNvPr id="11" name="圆角矩形 10"/>
          <p:cNvSpPr/>
          <p:nvPr/>
        </p:nvSpPr>
        <p:spPr>
          <a:xfrm>
            <a:off x="1069063" y="3406387"/>
            <a:ext cx="2640000" cy="1344000"/>
          </a:xfrm>
          <a:prstGeom prst="round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lnSpc>
                <a:spcPct val="125000"/>
              </a:lnSpc>
            </a:pPr>
            <a:r>
              <a:rPr lang="zh-CN" altLang="en-US" sz="27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“互联网</a:t>
            </a:r>
            <a:r>
              <a:rPr lang="en-US" altLang="zh-CN" sz="27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a:p>
            <a:pPr algn="ctr">
              <a:lnSpc>
                <a:spcPct val="125000"/>
              </a:lnSpc>
            </a:pPr>
            <a:r>
              <a:rPr lang="zh-CN" altLang="en-US" sz="27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制造业</a:t>
            </a:r>
          </a:p>
        </p:txBody>
      </p:sp>
      <p:sp>
        <p:nvSpPr>
          <p:cNvPr id="13" name="矩形 12"/>
          <p:cNvSpPr/>
          <p:nvPr/>
        </p:nvSpPr>
        <p:spPr>
          <a:xfrm>
            <a:off x="3709063" y="3565923"/>
            <a:ext cx="6816000" cy="1056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380990" indent="-380990">
              <a:lnSpc>
                <a:spcPct val="125000"/>
              </a:lnSpc>
              <a:buFont typeface="Arial" panose="020B0604020202020204" pitchFamily="34" charset="0"/>
              <a:buChar char="•"/>
            </a:pPr>
            <a:r>
              <a:rPr lang="zh-CN" altLang="en-US" sz="2700" dirty="0">
                <a:solidFill>
                  <a:schemeClr val="tx2">
                    <a:lumMod val="75000"/>
                  </a:schemeClr>
                </a:solidFill>
                <a:latin typeface="微软雅黑" panose="020B0503020204020204" pitchFamily="34" charset="-122"/>
                <a:ea typeface="微软雅黑" panose="020B0503020204020204" pitchFamily="34" charset="-122"/>
              </a:rPr>
              <a:t>包括智能硬件、先进制造、工业自动化、生物医药、节能环保、新材料、军工等</a:t>
            </a:r>
          </a:p>
        </p:txBody>
      </p:sp>
      <p:sp>
        <p:nvSpPr>
          <p:cNvPr id="15" name="圆角矩形 14"/>
          <p:cNvSpPr/>
          <p:nvPr/>
        </p:nvSpPr>
        <p:spPr>
          <a:xfrm>
            <a:off x="1069528" y="5135385"/>
            <a:ext cx="2640000" cy="1344000"/>
          </a:xfrm>
          <a:prstGeom prst="round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lnSpc>
                <a:spcPct val="125000"/>
              </a:lnSpc>
            </a:pPr>
            <a:r>
              <a:rPr lang="zh-CN" altLang="en-US" sz="2700" b="1" dirty="0">
                <a:solidFill>
                  <a:schemeClr val="bg1"/>
                </a:solidFill>
                <a:latin typeface="微软雅黑" panose="020B0503020204020204" pitchFamily="34" charset="-122"/>
                <a:ea typeface="微软雅黑" panose="020B0503020204020204" pitchFamily="34" charset="-122"/>
              </a:rPr>
              <a:t>“互联网</a:t>
            </a:r>
            <a:r>
              <a:rPr lang="en-US" altLang="zh-CN" sz="2700" b="1" dirty="0">
                <a:solidFill>
                  <a:schemeClr val="bg1"/>
                </a:solidFill>
                <a:latin typeface="微软雅黑" panose="020B0503020204020204" pitchFamily="34" charset="-122"/>
                <a:ea typeface="微软雅黑" panose="020B0503020204020204" pitchFamily="34" charset="-122"/>
              </a:rPr>
              <a:t>+”</a:t>
            </a:r>
          </a:p>
          <a:p>
            <a:pPr algn="ctr">
              <a:lnSpc>
                <a:spcPct val="125000"/>
              </a:lnSpc>
            </a:pPr>
            <a:r>
              <a:rPr lang="zh-CN" altLang="en-US" sz="2700" b="1" dirty="0">
                <a:solidFill>
                  <a:schemeClr val="bg1"/>
                </a:solidFill>
                <a:latin typeface="微软雅黑" panose="020B0503020204020204" pitchFamily="34" charset="-122"/>
                <a:ea typeface="微软雅黑" panose="020B0503020204020204" pitchFamily="34" charset="-122"/>
              </a:rPr>
              <a:t>信息技术服务</a:t>
            </a:r>
          </a:p>
        </p:txBody>
      </p:sp>
      <p:sp>
        <p:nvSpPr>
          <p:cNvPr id="16" name="矩形 15"/>
          <p:cNvSpPr/>
          <p:nvPr/>
        </p:nvSpPr>
        <p:spPr>
          <a:xfrm>
            <a:off x="3706523" y="5279385"/>
            <a:ext cx="6816000" cy="1056000"/>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380990" indent="-380990">
              <a:lnSpc>
                <a:spcPct val="125000"/>
              </a:lnSpc>
              <a:buFont typeface="Arial" panose="020B0604020202020204" pitchFamily="34" charset="0"/>
              <a:buChar char="•"/>
            </a:pPr>
            <a:r>
              <a:rPr lang="zh-CN" altLang="en-US" sz="2700" dirty="0">
                <a:solidFill>
                  <a:schemeClr val="tx2">
                    <a:lumMod val="75000"/>
                  </a:schemeClr>
                </a:solidFill>
                <a:latin typeface="微软雅黑" panose="020B0503020204020204" pitchFamily="34" charset="-122"/>
                <a:ea typeface="微软雅黑" panose="020B0503020204020204" pitchFamily="34" charset="-122"/>
              </a:rPr>
              <a:t>包括工具软件、社交网络、媒体门户、</a:t>
            </a:r>
            <a:endParaRPr lang="en-US" altLang="zh-CN" sz="2700" dirty="0">
              <a:solidFill>
                <a:schemeClr val="tx2">
                  <a:lumMod val="75000"/>
                </a:schemeClr>
              </a:solidFill>
              <a:latin typeface="微软雅黑" panose="020B0503020204020204" pitchFamily="34" charset="-122"/>
              <a:ea typeface="微软雅黑" panose="020B0503020204020204" pitchFamily="34" charset="-122"/>
            </a:endParaRPr>
          </a:p>
          <a:p>
            <a:pPr>
              <a:lnSpc>
                <a:spcPct val="125000"/>
              </a:lnSpc>
            </a:pPr>
            <a:r>
              <a:rPr lang="en-US" altLang="zh-CN" sz="2700" dirty="0">
                <a:solidFill>
                  <a:schemeClr val="tx2">
                    <a:lumMod val="75000"/>
                  </a:schemeClr>
                </a:solidFill>
                <a:latin typeface="微软雅黑" panose="020B0503020204020204" pitchFamily="34" charset="-122"/>
                <a:ea typeface="微软雅黑" panose="020B0503020204020204" pitchFamily="34" charset="-122"/>
              </a:rPr>
              <a:t>    </a:t>
            </a:r>
            <a:r>
              <a:rPr lang="zh-CN" altLang="en-US" sz="2700" dirty="0">
                <a:solidFill>
                  <a:schemeClr val="tx2">
                    <a:lumMod val="75000"/>
                  </a:schemeClr>
                </a:solidFill>
                <a:latin typeface="微软雅黑" panose="020B0503020204020204" pitchFamily="34" charset="-122"/>
                <a:ea typeface="微软雅黑" panose="020B0503020204020204" pitchFamily="34" charset="-122"/>
              </a:rPr>
              <a:t>企业服务等</a:t>
            </a:r>
          </a:p>
        </p:txBody>
      </p:sp>
    </p:spTree>
    <p:extLst>
      <p:ext uri="{BB962C8B-B14F-4D97-AF65-F5344CB8AC3E}">
        <p14:creationId xmlns:p14="http://schemas.microsoft.com/office/powerpoint/2010/main" val="11401891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6" name="标题 1"/>
          <p:cNvSpPr txBox="1">
            <a:spLocks/>
          </p:cNvSpPr>
          <p:nvPr/>
        </p:nvSpPr>
        <p:spPr>
          <a:xfrm>
            <a:off x="156117" y="1116434"/>
            <a:ext cx="12192000" cy="710952"/>
          </a:xfrm>
          <a:prstGeom prst="rect">
            <a:avLst/>
          </a:prstGeom>
        </p:spPr>
        <p:txBody>
          <a:bodyPr/>
          <a:lstStyle/>
          <a:p>
            <a:pPr lvl="0" algn="ctr" eaLnBrk="0" hangingPunct="0">
              <a:lnSpc>
                <a:spcPct val="90000"/>
              </a:lnSpc>
            </a:pPr>
            <a:r>
              <a:rPr lang="zh-CN" altLang="en-US" sz="3800" b="1" kern="0" dirty="0">
                <a:solidFill>
                  <a:srgbClr val="C00000"/>
                </a:solidFill>
                <a:latin typeface="微软雅黑" pitchFamily="34" charset="-122"/>
                <a:ea typeface="微软雅黑" pitchFamily="34" charset="-122"/>
                <a:cs typeface="+mj-cs"/>
              </a:rPr>
              <a:t>项目设置</a:t>
            </a:r>
          </a:p>
        </p:txBody>
      </p:sp>
      <p:sp>
        <p:nvSpPr>
          <p:cNvPr id="8" name="圆角矩形 7"/>
          <p:cNvSpPr/>
          <p:nvPr/>
        </p:nvSpPr>
        <p:spPr>
          <a:xfrm>
            <a:off x="390458" y="1594522"/>
            <a:ext cx="2639907" cy="1230207"/>
          </a:xfrm>
          <a:prstGeom prst="round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lnSpc>
                <a:spcPct val="125000"/>
              </a:lnSpc>
            </a:pPr>
            <a:r>
              <a:rPr lang="zh-CN" altLang="en-US" sz="27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“互联网</a:t>
            </a:r>
            <a:r>
              <a:rPr lang="en-US" altLang="zh-CN" sz="27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a:p>
            <a:pPr algn="ctr">
              <a:lnSpc>
                <a:spcPct val="125000"/>
              </a:lnSpc>
            </a:pPr>
            <a:r>
              <a:rPr lang="zh-CN" altLang="en-US" sz="27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文化创意服务</a:t>
            </a:r>
          </a:p>
        </p:txBody>
      </p:sp>
      <p:sp>
        <p:nvSpPr>
          <p:cNvPr id="9" name="矩形 8"/>
          <p:cNvSpPr/>
          <p:nvPr/>
        </p:nvSpPr>
        <p:spPr>
          <a:xfrm>
            <a:off x="3033751" y="1726602"/>
            <a:ext cx="8160173" cy="9668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380990" indent="-380990">
              <a:lnSpc>
                <a:spcPct val="125000"/>
              </a:lnSpc>
              <a:buFont typeface="Arial" panose="020B0604020202020204" pitchFamily="34" charset="0"/>
              <a:buChar char="•"/>
            </a:pPr>
            <a:r>
              <a:rPr lang="zh-CN" altLang="en-US" sz="2700" dirty="0">
                <a:solidFill>
                  <a:schemeClr val="tx2">
                    <a:lumMod val="75000"/>
                  </a:schemeClr>
                </a:solidFill>
                <a:latin typeface="微软雅黑" panose="020B0503020204020204" pitchFamily="34" charset="-122"/>
                <a:ea typeface="微软雅黑" panose="020B0503020204020204" pitchFamily="34" charset="-122"/>
              </a:rPr>
              <a:t>包括广播影视、设计服务、文化艺术、旅游休闲、艺术品交易、广告会展、动漫娱乐、体育竞技等</a:t>
            </a:r>
          </a:p>
        </p:txBody>
      </p:sp>
      <p:sp>
        <p:nvSpPr>
          <p:cNvPr id="10" name="圆角矩形 9"/>
          <p:cNvSpPr/>
          <p:nvPr/>
        </p:nvSpPr>
        <p:spPr>
          <a:xfrm>
            <a:off x="393844" y="3353049"/>
            <a:ext cx="2639907" cy="1177713"/>
          </a:xfrm>
          <a:prstGeom prst="round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lnSpc>
                <a:spcPct val="125000"/>
              </a:lnSpc>
            </a:pPr>
            <a:r>
              <a:rPr lang="zh-CN" altLang="en-US" sz="2700" b="1" dirty="0">
                <a:solidFill>
                  <a:schemeClr val="bg1"/>
                </a:solidFill>
                <a:latin typeface="微软雅黑" panose="020B0503020204020204" pitchFamily="34" charset="-122"/>
                <a:ea typeface="微软雅黑" panose="020B0503020204020204" pitchFamily="34" charset="-122"/>
              </a:rPr>
              <a:t>“互联网</a:t>
            </a:r>
            <a:r>
              <a:rPr lang="en-US" altLang="zh-CN" sz="2700" b="1" dirty="0">
                <a:solidFill>
                  <a:schemeClr val="bg1"/>
                </a:solidFill>
                <a:latin typeface="微软雅黑" panose="020B0503020204020204" pitchFamily="34" charset="-122"/>
                <a:ea typeface="微软雅黑" panose="020B0503020204020204" pitchFamily="34" charset="-122"/>
              </a:rPr>
              <a:t>+”</a:t>
            </a:r>
          </a:p>
          <a:p>
            <a:pPr algn="ctr">
              <a:lnSpc>
                <a:spcPct val="125000"/>
              </a:lnSpc>
            </a:pPr>
            <a:r>
              <a:rPr lang="zh-CN" altLang="en-US" sz="2700" b="1" dirty="0">
                <a:solidFill>
                  <a:schemeClr val="bg1"/>
                </a:solidFill>
                <a:latin typeface="微软雅黑" panose="020B0503020204020204" pitchFamily="34" charset="-122"/>
                <a:ea typeface="微软雅黑" panose="020B0503020204020204" pitchFamily="34" charset="-122"/>
              </a:rPr>
              <a:t>社会服务</a:t>
            </a:r>
          </a:p>
        </p:txBody>
      </p:sp>
      <p:sp>
        <p:nvSpPr>
          <p:cNvPr id="11" name="矩形 10"/>
          <p:cNvSpPr/>
          <p:nvPr/>
        </p:nvSpPr>
        <p:spPr>
          <a:xfrm>
            <a:off x="3033751" y="3250601"/>
            <a:ext cx="8160173" cy="15087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380990" indent="-380990">
              <a:lnSpc>
                <a:spcPct val="125000"/>
              </a:lnSpc>
              <a:buFont typeface="Arial" panose="020B0604020202020204" pitchFamily="34" charset="0"/>
              <a:buChar char="•"/>
            </a:pPr>
            <a:r>
              <a:rPr lang="zh-CN" altLang="en-US" sz="2700" dirty="0">
                <a:solidFill>
                  <a:schemeClr val="tx2">
                    <a:lumMod val="75000"/>
                  </a:schemeClr>
                </a:solidFill>
                <a:latin typeface="微软雅黑" panose="020B0503020204020204" pitchFamily="34" charset="-122"/>
                <a:ea typeface="微软雅黑" panose="020B0503020204020204" pitchFamily="34" charset="-122"/>
                <a:sym typeface="+mn-ea"/>
              </a:rPr>
              <a:t>包括电子商务、消费生活、金融、财经法务、</a:t>
            </a:r>
            <a:r>
              <a:rPr lang="en-US" altLang="zh-CN" sz="2700" dirty="0">
                <a:solidFill>
                  <a:schemeClr val="tx2">
                    <a:lumMod val="75000"/>
                  </a:schemeClr>
                </a:solidFill>
                <a:latin typeface="微软雅黑" panose="020B0503020204020204" pitchFamily="34" charset="-122"/>
                <a:ea typeface="微软雅黑" panose="020B0503020204020204" pitchFamily="34" charset="-122"/>
                <a:sym typeface="+mn-ea"/>
              </a:rPr>
              <a:t> </a:t>
            </a:r>
            <a:r>
              <a:rPr lang="zh-CN" altLang="en-US" sz="2700" dirty="0">
                <a:solidFill>
                  <a:schemeClr val="tx2">
                    <a:lumMod val="75000"/>
                  </a:schemeClr>
                </a:solidFill>
                <a:latin typeface="微软雅黑" panose="020B0503020204020204" pitchFamily="34" charset="-122"/>
                <a:ea typeface="微软雅黑" panose="020B0503020204020204" pitchFamily="34" charset="-122"/>
                <a:sym typeface="+mn-ea"/>
              </a:rPr>
              <a:t>房产家居、高效物流、</a:t>
            </a:r>
            <a:r>
              <a:rPr lang="zh-CN" altLang="en-US" sz="2700" dirty="0">
                <a:solidFill>
                  <a:schemeClr val="tx2">
                    <a:lumMod val="75000"/>
                  </a:schemeClr>
                </a:solidFill>
                <a:latin typeface="微软雅黑" panose="020B0503020204020204" pitchFamily="34" charset="-122"/>
                <a:ea typeface="微软雅黑" panose="020B0503020204020204" pitchFamily="34" charset="-122"/>
              </a:rPr>
              <a:t>教育培训、医疗健康、交通、人力资源服务等</a:t>
            </a:r>
          </a:p>
        </p:txBody>
      </p:sp>
      <p:sp>
        <p:nvSpPr>
          <p:cNvPr id="13" name="圆角矩形 12"/>
          <p:cNvSpPr/>
          <p:nvPr/>
        </p:nvSpPr>
        <p:spPr>
          <a:xfrm>
            <a:off x="390458" y="5111575"/>
            <a:ext cx="2639907" cy="1134533"/>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lnSpc>
                <a:spcPct val="125000"/>
              </a:lnSpc>
            </a:pPr>
            <a:r>
              <a:rPr lang="zh-CN" altLang="en-US" sz="2700" b="1" dirty="0">
                <a:solidFill>
                  <a:schemeClr val="bg1"/>
                </a:solidFill>
                <a:latin typeface="微软雅黑" panose="020B0503020204020204" pitchFamily="34" charset="-122"/>
                <a:ea typeface="微软雅黑" panose="020B0503020204020204" pitchFamily="34" charset="-122"/>
              </a:rPr>
              <a:t>“互联网</a:t>
            </a:r>
            <a:r>
              <a:rPr lang="en-US" altLang="zh-CN" sz="2700" b="1" dirty="0">
                <a:solidFill>
                  <a:schemeClr val="bg1"/>
                </a:solidFill>
                <a:latin typeface="微软雅黑" panose="020B0503020204020204" pitchFamily="34" charset="-122"/>
                <a:ea typeface="微软雅黑" panose="020B0503020204020204" pitchFamily="34" charset="-122"/>
              </a:rPr>
              <a:t>+”</a:t>
            </a:r>
          </a:p>
          <a:p>
            <a:pPr algn="ctr">
              <a:lnSpc>
                <a:spcPct val="125000"/>
              </a:lnSpc>
            </a:pPr>
            <a:r>
              <a:rPr lang="zh-CN" altLang="en-US" sz="2700" b="1" dirty="0">
                <a:solidFill>
                  <a:schemeClr val="bg1"/>
                </a:solidFill>
                <a:latin typeface="微软雅黑" panose="020B0503020204020204" pitchFamily="34" charset="-122"/>
                <a:ea typeface="微软雅黑" panose="020B0503020204020204" pitchFamily="34" charset="-122"/>
              </a:rPr>
              <a:t>公益创业</a:t>
            </a:r>
          </a:p>
        </p:txBody>
      </p:sp>
      <p:sp>
        <p:nvSpPr>
          <p:cNvPr id="14" name="矩形 13"/>
          <p:cNvSpPr/>
          <p:nvPr/>
        </p:nvSpPr>
        <p:spPr>
          <a:xfrm>
            <a:off x="3033751" y="5232649"/>
            <a:ext cx="8160173" cy="891540"/>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380990" indent="-380990">
              <a:lnSpc>
                <a:spcPct val="125000"/>
              </a:lnSpc>
              <a:buFont typeface="Arial" panose="020B0604020202020204" pitchFamily="34" charset="0"/>
              <a:buChar char="•"/>
            </a:pPr>
            <a:r>
              <a:rPr lang="zh-CN" altLang="en-US" sz="2700" dirty="0">
                <a:solidFill>
                  <a:schemeClr val="tx2">
                    <a:lumMod val="75000"/>
                  </a:schemeClr>
                </a:solidFill>
                <a:latin typeface="微软雅黑" panose="020B0503020204020204" pitchFamily="34" charset="-122"/>
                <a:ea typeface="微软雅黑" panose="020B0503020204020204" pitchFamily="34" charset="-122"/>
              </a:rPr>
              <a:t>以社会价值为导向的非盈利性创业</a:t>
            </a:r>
          </a:p>
        </p:txBody>
      </p:sp>
    </p:spTree>
    <p:extLst>
      <p:ext uri="{BB962C8B-B14F-4D97-AF65-F5344CB8AC3E}">
        <p14:creationId xmlns:p14="http://schemas.microsoft.com/office/powerpoint/2010/main" val="11401891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6" name="标题 1"/>
          <p:cNvSpPr txBox="1">
            <a:spLocks/>
          </p:cNvSpPr>
          <p:nvPr/>
        </p:nvSpPr>
        <p:spPr>
          <a:xfrm>
            <a:off x="-22299" y="1116434"/>
            <a:ext cx="12192000" cy="710952"/>
          </a:xfrm>
          <a:prstGeom prst="rect">
            <a:avLst/>
          </a:prstGeom>
        </p:spPr>
        <p:txBody>
          <a:bodyPr/>
          <a:lstStyle/>
          <a:p>
            <a:pPr lvl="0" algn="ctr" eaLnBrk="0" hangingPunct="0">
              <a:lnSpc>
                <a:spcPct val="90000"/>
              </a:lnSpc>
            </a:pPr>
            <a:r>
              <a:rPr lang="zh-CN" altLang="en-US" sz="3800" b="1" kern="0" dirty="0">
                <a:solidFill>
                  <a:srgbClr val="C00000"/>
                </a:solidFill>
                <a:latin typeface="微软雅黑" pitchFamily="34" charset="-122"/>
                <a:ea typeface="微软雅黑" pitchFamily="34" charset="-122"/>
                <a:cs typeface="+mj-cs"/>
              </a:rPr>
              <a:t>参赛项目组别</a:t>
            </a:r>
          </a:p>
        </p:txBody>
      </p:sp>
      <p:graphicFrame>
        <p:nvGraphicFramePr>
          <p:cNvPr id="9" name="图示 8"/>
          <p:cNvGraphicFramePr/>
          <p:nvPr/>
        </p:nvGraphicFramePr>
        <p:xfrm>
          <a:off x="1527717" y="1817648"/>
          <a:ext cx="9119344" cy="45569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401891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6" name="标题 1"/>
          <p:cNvSpPr txBox="1">
            <a:spLocks/>
          </p:cNvSpPr>
          <p:nvPr/>
        </p:nvSpPr>
        <p:spPr>
          <a:xfrm>
            <a:off x="0" y="1172190"/>
            <a:ext cx="12192000" cy="710952"/>
          </a:xfrm>
          <a:prstGeom prst="rect">
            <a:avLst/>
          </a:prstGeom>
        </p:spPr>
        <p:txBody>
          <a:bodyPr/>
          <a:lstStyle/>
          <a:p>
            <a:pPr lvl="0" algn="ctr" eaLnBrk="0" hangingPunct="0">
              <a:lnSpc>
                <a:spcPct val="90000"/>
              </a:lnSpc>
            </a:pPr>
            <a:r>
              <a:rPr lang="zh-CN" altLang="en-US" sz="3800" b="1" kern="0" dirty="0">
                <a:solidFill>
                  <a:srgbClr val="C00000"/>
                </a:solidFill>
                <a:latin typeface="微软雅黑" pitchFamily="34" charset="-122"/>
                <a:ea typeface="微软雅黑" pitchFamily="34" charset="-122"/>
                <a:cs typeface="+mj-cs"/>
              </a:rPr>
              <a:t>参赛对象</a:t>
            </a:r>
            <a:endParaRPr lang="zh-CN" altLang="en-US" sz="3800" b="1" kern="0" dirty="0">
              <a:latin typeface="微软雅黑" pitchFamily="34" charset="-122"/>
              <a:ea typeface="微软雅黑" pitchFamily="34" charset="-122"/>
              <a:cs typeface="+mj-cs"/>
            </a:endParaRPr>
          </a:p>
        </p:txBody>
      </p:sp>
      <p:sp>
        <p:nvSpPr>
          <p:cNvPr id="9" name="矩形 8"/>
          <p:cNvSpPr/>
          <p:nvPr/>
        </p:nvSpPr>
        <p:spPr>
          <a:xfrm>
            <a:off x="1871134" y="2657006"/>
            <a:ext cx="8877300" cy="356537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95998" rIns="121917" bIns="60958" rtlCol="0" anchor="t" anchorCtr="0"/>
          <a:lstStyle/>
          <a:p>
            <a:pPr marL="457189" indent="-457189">
              <a:lnSpc>
                <a:spcPct val="125000"/>
              </a:lnSpc>
              <a:spcBef>
                <a:spcPts val="1600"/>
              </a:spcBef>
              <a:buFont typeface="Wingdings" panose="05000000000000000000" pitchFamily="2" charset="2"/>
              <a:buChar char="ü"/>
            </a:pPr>
            <a:r>
              <a:rPr lang="zh-CN" altLang="en-US" sz="2700" dirty="0">
                <a:latin typeface="微软雅黑" panose="020B0503020204020204" pitchFamily="34" charset="-122"/>
                <a:ea typeface="微软雅黑" panose="020B0503020204020204" pitchFamily="34" charset="-122"/>
              </a:rPr>
              <a:t>参赛项目具有较好的创意和较为成型的产品原型或服务模式</a:t>
            </a:r>
          </a:p>
          <a:p>
            <a:pPr marL="457189" indent="-457189">
              <a:lnSpc>
                <a:spcPct val="125000"/>
              </a:lnSpc>
              <a:spcBef>
                <a:spcPts val="1600"/>
              </a:spcBef>
              <a:buFont typeface="Wingdings" panose="05000000000000000000" pitchFamily="2" charset="2"/>
              <a:buChar char="ü"/>
            </a:pPr>
            <a:r>
              <a:rPr lang="zh-CN" altLang="en-US" sz="2700" dirty="0">
                <a:latin typeface="微软雅黑" panose="020B0503020204020204" pitchFamily="34" charset="-122"/>
                <a:ea typeface="微软雅黑" panose="020B0503020204020204" pitchFamily="34" charset="-122"/>
              </a:rPr>
              <a:t>在</a:t>
            </a:r>
            <a:r>
              <a:rPr sz="2700" dirty="0">
                <a:solidFill>
                  <a:srgbClr val="FFFF00"/>
                </a:solidFill>
                <a:latin typeface="微软雅黑" panose="020B0503020204020204" pitchFamily="34" charset="-122"/>
                <a:ea typeface="微软雅黑" panose="020B0503020204020204" pitchFamily="34" charset="-122"/>
              </a:rPr>
              <a:t>2018年5月31日</a:t>
            </a:r>
            <a:r>
              <a:rPr lang="zh-CN" altLang="en-US" sz="2700" dirty="0">
                <a:solidFill>
                  <a:srgbClr val="FFFF00"/>
                </a:solidFill>
                <a:latin typeface="微软雅黑" panose="020B0503020204020204" pitchFamily="34" charset="-122"/>
                <a:ea typeface="微软雅黑" panose="020B0503020204020204" pitchFamily="34" charset="-122"/>
              </a:rPr>
              <a:t>前</a:t>
            </a:r>
            <a:r>
              <a:rPr lang="zh-CN" altLang="en-US" sz="2700" dirty="0">
                <a:latin typeface="微软雅黑" panose="020B0503020204020204" pitchFamily="34" charset="-122"/>
                <a:ea typeface="微软雅黑" panose="020B0503020204020204" pitchFamily="34" charset="-122"/>
              </a:rPr>
              <a:t>尚未完成工商登记注册</a:t>
            </a:r>
          </a:p>
          <a:p>
            <a:pPr marL="457189" indent="-457189">
              <a:lnSpc>
                <a:spcPct val="125000"/>
              </a:lnSpc>
              <a:spcBef>
                <a:spcPts val="1600"/>
              </a:spcBef>
              <a:buFont typeface="Wingdings" panose="05000000000000000000" pitchFamily="2" charset="2"/>
              <a:buChar char="ü"/>
            </a:pPr>
            <a:r>
              <a:rPr lang="zh-CN" altLang="en-US" sz="2700" dirty="0">
                <a:latin typeface="微软雅黑" panose="020B0503020204020204" pitchFamily="34" charset="-122"/>
                <a:ea typeface="微软雅黑" panose="020B0503020204020204" pitchFamily="34" charset="-122"/>
              </a:rPr>
              <a:t>参赛申报人须为团队负责人</a:t>
            </a:r>
          </a:p>
          <a:p>
            <a:pPr marL="457189" indent="-457189">
              <a:lnSpc>
                <a:spcPct val="125000"/>
              </a:lnSpc>
              <a:spcBef>
                <a:spcPts val="1600"/>
              </a:spcBef>
              <a:buFont typeface="Wingdings" panose="05000000000000000000" pitchFamily="2" charset="2"/>
              <a:buChar char="ü"/>
            </a:pPr>
            <a:r>
              <a:rPr lang="zh-CN" altLang="en-US" sz="2700" dirty="0">
                <a:latin typeface="微软雅黑" panose="020B0503020204020204" pitchFamily="34" charset="-122"/>
                <a:ea typeface="微软雅黑" panose="020B0503020204020204" pitchFamily="34" charset="-122"/>
              </a:rPr>
              <a:t>参赛申报人须为普通高等学校在校生</a:t>
            </a:r>
          </a:p>
        </p:txBody>
      </p:sp>
      <p:sp>
        <p:nvSpPr>
          <p:cNvPr id="10" name="矩形 9"/>
          <p:cNvSpPr/>
          <p:nvPr/>
        </p:nvSpPr>
        <p:spPr>
          <a:xfrm>
            <a:off x="1870797" y="1715321"/>
            <a:ext cx="2400000" cy="7311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zh-CN" altLang="en-US" sz="3700" b="1" dirty="0">
                <a:latin typeface="黑体" panose="02010600030101010101" pitchFamily="49" charset="-122"/>
                <a:ea typeface="黑体" panose="02010600030101010101" pitchFamily="49" charset="-122"/>
              </a:rPr>
              <a:t>创意组</a:t>
            </a:r>
          </a:p>
        </p:txBody>
      </p:sp>
      <p:sp>
        <p:nvSpPr>
          <p:cNvPr id="11" name="矩形 10"/>
          <p:cNvSpPr/>
          <p:nvPr/>
        </p:nvSpPr>
        <p:spPr>
          <a:xfrm>
            <a:off x="1646981" y="2476461"/>
            <a:ext cx="240000" cy="1536000"/>
          </a:xfrm>
          <a:prstGeom prst="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 name="矩形 12"/>
          <p:cNvSpPr/>
          <p:nvPr/>
        </p:nvSpPr>
        <p:spPr>
          <a:xfrm>
            <a:off x="1646368" y="2449785"/>
            <a:ext cx="4080000" cy="240000"/>
          </a:xfrm>
          <a:prstGeom prst="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5" name="图片 14"/>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271434" y="1671812"/>
            <a:ext cx="884767" cy="884767"/>
          </a:xfrm>
          <a:prstGeom prst="rect">
            <a:avLst/>
          </a:prstGeom>
        </p:spPr>
      </p:pic>
    </p:spTree>
    <p:extLst>
      <p:ext uri="{BB962C8B-B14F-4D97-AF65-F5344CB8AC3E}">
        <p14:creationId xmlns:p14="http://schemas.microsoft.com/office/powerpoint/2010/main" val="11401891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6" name="标题 1"/>
          <p:cNvSpPr txBox="1">
            <a:spLocks/>
          </p:cNvSpPr>
          <p:nvPr/>
        </p:nvSpPr>
        <p:spPr>
          <a:xfrm>
            <a:off x="0" y="1172190"/>
            <a:ext cx="12192000" cy="710952"/>
          </a:xfrm>
          <a:prstGeom prst="rect">
            <a:avLst/>
          </a:prstGeom>
        </p:spPr>
        <p:txBody>
          <a:bodyPr/>
          <a:lstStyle/>
          <a:p>
            <a:pPr lvl="0" algn="ctr" eaLnBrk="0" hangingPunct="0">
              <a:lnSpc>
                <a:spcPct val="90000"/>
              </a:lnSpc>
            </a:pPr>
            <a:r>
              <a:rPr lang="zh-CN" altLang="en-US" sz="3800" b="1" kern="0" dirty="0">
                <a:solidFill>
                  <a:srgbClr val="C00000"/>
                </a:solidFill>
                <a:latin typeface="微软雅黑" pitchFamily="34" charset="-122"/>
                <a:ea typeface="微软雅黑" pitchFamily="34" charset="-122"/>
                <a:cs typeface="+mj-cs"/>
              </a:rPr>
              <a:t>参赛对象</a:t>
            </a:r>
          </a:p>
        </p:txBody>
      </p:sp>
      <p:sp>
        <p:nvSpPr>
          <p:cNvPr id="16" name="矩形 15"/>
          <p:cNvSpPr/>
          <p:nvPr/>
        </p:nvSpPr>
        <p:spPr>
          <a:xfrm>
            <a:off x="1588347" y="2562013"/>
            <a:ext cx="9500447" cy="350350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95998" rIns="121917" bIns="60958" rtlCol="0" anchor="t" anchorCtr="0"/>
          <a:lstStyle/>
          <a:p>
            <a:pPr marL="457189" indent="-457189">
              <a:lnSpc>
                <a:spcPct val="125000"/>
              </a:lnSpc>
              <a:spcBef>
                <a:spcPts val="1600"/>
              </a:spcBef>
              <a:buFont typeface="Wingdings" panose="05000000000000000000" pitchFamily="2" charset="2"/>
              <a:buChar char="ü"/>
            </a:pPr>
            <a:r>
              <a:rPr sz="2400" dirty="0">
                <a:latin typeface="微软雅黑" panose="020B0503020204020204" pitchFamily="34" charset="-122"/>
                <a:ea typeface="微软雅黑" panose="020B0503020204020204" pitchFamily="34" charset="-122"/>
              </a:rPr>
              <a:t>参赛项目工商登记注册未满3年</a:t>
            </a:r>
          </a:p>
          <a:p>
            <a:pPr marL="457189" indent="-457189">
              <a:lnSpc>
                <a:spcPct val="125000"/>
              </a:lnSpc>
              <a:spcBef>
                <a:spcPts val="1600"/>
              </a:spcBef>
              <a:buFont typeface="Wingdings" panose="05000000000000000000" pitchFamily="2" charset="2"/>
              <a:buChar char="ü"/>
            </a:pPr>
            <a:r>
              <a:rPr sz="2400" dirty="0">
                <a:latin typeface="微软雅黑" panose="020B0503020204020204" pitchFamily="34" charset="-122"/>
                <a:ea typeface="微软雅黑" panose="020B0503020204020204" pitchFamily="34" charset="-122"/>
              </a:rPr>
              <a:t>获机构或个人股权投资不超过1轮次</a:t>
            </a:r>
          </a:p>
          <a:p>
            <a:pPr marL="457189" indent="-457189">
              <a:lnSpc>
                <a:spcPct val="125000"/>
              </a:lnSpc>
              <a:spcBef>
                <a:spcPts val="1600"/>
              </a:spcBef>
              <a:buFont typeface="Wingdings" panose="05000000000000000000" pitchFamily="2" charset="2"/>
              <a:buChar char="ü"/>
            </a:pPr>
            <a:r>
              <a:rPr lang="zh-CN" altLang="en-US" sz="2400" dirty="0">
                <a:latin typeface="微软雅黑" panose="020B0503020204020204" pitchFamily="34" charset="-122"/>
                <a:ea typeface="微软雅黑" panose="020B0503020204020204" pitchFamily="34" charset="-122"/>
              </a:rPr>
              <a:t>参赛申报人须为初创企业法人代表</a:t>
            </a:r>
          </a:p>
          <a:p>
            <a:pPr marL="457189" indent="-457189">
              <a:lnSpc>
                <a:spcPct val="125000"/>
              </a:lnSpc>
              <a:spcBef>
                <a:spcPts val="1600"/>
              </a:spcBef>
              <a:buFont typeface="Wingdings" panose="05000000000000000000" pitchFamily="2" charset="2"/>
              <a:buChar char="ü"/>
            </a:pPr>
            <a:r>
              <a:rPr lang="zh-CN" altLang="en-US" sz="2400" dirty="0">
                <a:latin typeface="微软雅黑" panose="020B0503020204020204" pitchFamily="34" charset="-122"/>
                <a:ea typeface="微软雅黑" panose="020B0503020204020204" pitchFamily="34" charset="-122"/>
              </a:rPr>
              <a:t>参赛申报人须为普通高等学校在校生，或毕业</a:t>
            </a: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年以内的毕业生</a:t>
            </a:r>
          </a:p>
          <a:p>
            <a:pPr marL="457189" indent="-457189">
              <a:lnSpc>
                <a:spcPct val="125000"/>
              </a:lnSpc>
              <a:spcBef>
                <a:spcPts val="1600"/>
              </a:spcBef>
              <a:buFont typeface="Wingdings" panose="05000000000000000000" pitchFamily="2" charset="2"/>
              <a:buChar char="ü"/>
            </a:pPr>
            <a:r>
              <a:rPr lang="zh-CN" altLang="en-US" sz="2400" dirty="0">
                <a:latin typeface="微软雅黑" panose="020B0503020204020204" pitchFamily="34" charset="-122"/>
                <a:ea typeface="微软雅黑" panose="020B0503020204020204" pitchFamily="34" charset="-122"/>
              </a:rPr>
              <a:t>企业法人在大赛通知发布之日后变更的不予认可</a:t>
            </a:r>
          </a:p>
        </p:txBody>
      </p:sp>
      <p:sp>
        <p:nvSpPr>
          <p:cNvPr id="17" name="矩形 16"/>
          <p:cNvSpPr/>
          <p:nvPr/>
        </p:nvSpPr>
        <p:spPr>
          <a:xfrm>
            <a:off x="1588256" y="1454184"/>
            <a:ext cx="2400000" cy="7311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zh-CN" altLang="en-US" sz="3700" b="1" dirty="0">
                <a:latin typeface="黑体" panose="02010600030101010101" pitchFamily="49" charset="-122"/>
                <a:ea typeface="黑体" panose="02010600030101010101" pitchFamily="49" charset="-122"/>
              </a:rPr>
              <a:t>初创组</a:t>
            </a:r>
          </a:p>
        </p:txBody>
      </p:sp>
      <p:sp>
        <p:nvSpPr>
          <p:cNvPr id="18" name="矩形 17"/>
          <p:cNvSpPr/>
          <p:nvPr/>
        </p:nvSpPr>
        <p:spPr>
          <a:xfrm>
            <a:off x="1348544" y="2348787"/>
            <a:ext cx="240000" cy="1536000"/>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9" name="矩形 18"/>
          <p:cNvSpPr/>
          <p:nvPr/>
        </p:nvSpPr>
        <p:spPr>
          <a:xfrm>
            <a:off x="1347931" y="2322111"/>
            <a:ext cx="4080000" cy="240000"/>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 name="图片 19"/>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175787" y="1351449"/>
            <a:ext cx="864000" cy="864000"/>
          </a:xfrm>
          <a:prstGeom prst="rect">
            <a:avLst/>
          </a:prstGeom>
        </p:spPr>
      </p:pic>
    </p:spTree>
    <p:extLst>
      <p:ext uri="{BB962C8B-B14F-4D97-AF65-F5344CB8AC3E}">
        <p14:creationId xmlns:p14="http://schemas.microsoft.com/office/powerpoint/2010/main" val="11401891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6" name="标题 1"/>
          <p:cNvSpPr txBox="1">
            <a:spLocks/>
          </p:cNvSpPr>
          <p:nvPr/>
        </p:nvSpPr>
        <p:spPr>
          <a:xfrm>
            <a:off x="0" y="1172190"/>
            <a:ext cx="12192000" cy="710952"/>
          </a:xfrm>
          <a:prstGeom prst="rect">
            <a:avLst/>
          </a:prstGeom>
        </p:spPr>
        <p:txBody>
          <a:bodyPr/>
          <a:lstStyle/>
          <a:p>
            <a:pPr lvl="0" algn="ctr" eaLnBrk="0" hangingPunct="0">
              <a:lnSpc>
                <a:spcPct val="90000"/>
              </a:lnSpc>
            </a:pPr>
            <a:r>
              <a:rPr lang="zh-CN" altLang="en-US" sz="3800" b="1" kern="0" dirty="0">
                <a:solidFill>
                  <a:srgbClr val="C00000"/>
                </a:solidFill>
                <a:latin typeface="微软雅黑" pitchFamily="34" charset="-122"/>
                <a:ea typeface="微软雅黑" pitchFamily="34" charset="-122"/>
                <a:cs typeface="+mj-cs"/>
              </a:rPr>
              <a:t>参赛对象</a:t>
            </a:r>
          </a:p>
        </p:txBody>
      </p:sp>
      <p:sp>
        <p:nvSpPr>
          <p:cNvPr id="10" name="矩形 9"/>
          <p:cNvSpPr/>
          <p:nvPr/>
        </p:nvSpPr>
        <p:spPr>
          <a:xfrm>
            <a:off x="1169247" y="2614507"/>
            <a:ext cx="9596120" cy="343916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95998" rIns="121917" bIns="60958" rtlCol="0" anchor="t" anchorCtr="0"/>
          <a:lstStyle/>
          <a:p>
            <a:pPr marL="457189" indent="-457189" algn="just">
              <a:lnSpc>
                <a:spcPct val="125000"/>
              </a:lnSpc>
              <a:spcBef>
                <a:spcPts val="1600"/>
              </a:spcBef>
              <a:buFont typeface="Wingdings" panose="05000000000000000000" pitchFamily="2" charset="2"/>
              <a:buChar char="ü"/>
            </a:pPr>
            <a:r>
              <a:rPr sz="2700" dirty="0">
                <a:latin typeface="微软雅黑" panose="020B0503020204020204" pitchFamily="34" charset="-122"/>
                <a:ea typeface="微软雅黑" panose="020B0503020204020204" pitchFamily="34" charset="-122"/>
              </a:rPr>
              <a:t>参赛项目工商登记注册3年以上</a:t>
            </a:r>
            <a:r>
              <a:rPr lang="zh-CN" altLang="en-US" sz="2700" dirty="0">
                <a:latin typeface="微软雅黑" panose="020B0503020204020204" pitchFamily="34" charset="-122"/>
                <a:ea typeface="微软雅黑" panose="020B0503020204020204" pitchFamily="34" charset="-122"/>
              </a:rPr>
              <a:t>，或工商登记注册未满</a:t>
            </a:r>
            <a:r>
              <a:rPr lang="en-US" altLang="zh-CN" sz="2700" dirty="0">
                <a:latin typeface="微软雅黑" panose="020B0503020204020204" pitchFamily="34" charset="-122"/>
                <a:ea typeface="微软雅黑" panose="020B0503020204020204" pitchFamily="34" charset="-122"/>
              </a:rPr>
              <a:t>3</a:t>
            </a:r>
            <a:r>
              <a:rPr lang="zh-CN" altLang="en-US" sz="2700" dirty="0">
                <a:latin typeface="微软雅黑" panose="020B0503020204020204" pitchFamily="34" charset="-122"/>
                <a:ea typeface="微软雅黑" panose="020B0503020204020204" pitchFamily="34" charset="-122"/>
              </a:rPr>
              <a:t>年且获机构或个人股权投资</a:t>
            </a:r>
            <a:r>
              <a:rPr lang="en-US" altLang="zh-CN" sz="2700" dirty="0">
                <a:latin typeface="微软雅黑" panose="020B0503020204020204" pitchFamily="34" charset="-122"/>
                <a:ea typeface="微软雅黑" panose="020B0503020204020204" pitchFamily="34" charset="-122"/>
              </a:rPr>
              <a:t>2</a:t>
            </a:r>
            <a:r>
              <a:rPr lang="zh-CN" altLang="en-US" sz="2700" dirty="0">
                <a:latin typeface="微软雅黑" panose="020B0503020204020204" pitchFamily="34" charset="-122"/>
                <a:ea typeface="微软雅黑" panose="020B0503020204020204" pitchFamily="34" charset="-122"/>
              </a:rPr>
              <a:t>轮次以上（含</a:t>
            </a:r>
            <a:r>
              <a:rPr lang="en-US" altLang="zh-CN" sz="2700" dirty="0">
                <a:latin typeface="微软雅黑" panose="020B0503020204020204" pitchFamily="34" charset="-122"/>
                <a:ea typeface="微软雅黑" panose="020B0503020204020204" pitchFamily="34" charset="-122"/>
              </a:rPr>
              <a:t>2</a:t>
            </a:r>
            <a:r>
              <a:rPr lang="zh-CN" altLang="en-US" sz="2700" dirty="0">
                <a:latin typeface="微软雅黑" panose="020B0503020204020204" pitchFamily="34" charset="-122"/>
                <a:ea typeface="微软雅黑" panose="020B0503020204020204" pitchFamily="34" charset="-122"/>
              </a:rPr>
              <a:t>轮次）</a:t>
            </a:r>
          </a:p>
          <a:p>
            <a:pPr marL="457189" indent="-457189" algn="just">
              <a:lnSpc>
                <a:spcPct val="125000"/>
              </a:lnSpc>
              <a:spcBef>
                <a:spcPts val="1600"/>
              </a:spcBef>
              <a:buFont typeface="Wingdings" panose="05000000000000000000" pitchFamily="2" charset="2"/>
              <a:buChar char="ü"/>
            </a:pPr>
            <a:r>
              <a:rPr lang="zh-CN" altLang="en-US" sz="2700" dirty="0">
                <a:latin typeface="微软雅黑" panose="020B0503020204020204" pitchFamily="34" charset="-122"/>
                <a:ea typeface="微软雅黑" panose="020B0503020204020204" pitchFamily="34" charset="-122"/>
              </a:rPr>
              <a:t>参赛申报人须为企业法人代表</a:t>
            </a:r>
          </a:p>
          <a:p>
            <a:pPr marL="457189" indent="-457189" algn="just">
              <a:lnSpc>
                <a:spcPct val="125000"/>
              </a:lnSpc>
              <a:spcBef>
                <a:spcPts val="1600"/>
              </a:spcBef>
              <a:buFont typeface="Wingdings" panose="05000000000000000000" pitchFamily="2" charset="2"/>
              <a:buChar char="ü"/>
            </a:pPr>
            <a:r>
              <a:rPr lang="zh-CN" altLang="en-US" sz="2700" dirty="0">
                <a:latin typeface="微软雅黑" panose="020B0503020204020204" pitchFamily="34" charset="-122"/>
                <a:ea typeface="微软雅黑" panose="020B0503020204020204" pitchFamily="34" charset="-122"/>
              </a:rPr>
              <a:t>须为普通高等学校在校生或毕业</a:t>
            </a:r>
            <a:r>
              <a:rPr lang="en-US" altLang="zh-CN" sz="2700" dirty="0">
                <a:latin typeface="微软雅黑" panose="020B0503020204020204" pitchFamily="34" charset="-122"/>
                <a:ea typeface="微软雅黑" panose="020B0503020204020204" pitchFamily="34" charset="-122"/>
              </a:rPr>
              <a:t>5</a:t>
            </a:r>
            <a:r>
              <a:rPr lang="zh-CN" altLang="en-US" sz="2700" dirty="0">
                <a:latin typeface="微软雅黑" panose="020B0503020204020204" pitchFamily="34" charset="-122"/>
                <a:ea typeface="微软雅黑" panose="020B0503020204020204" pitchFamily="34" charset="-122"/>
              </a:rPr>
              <a:t>年以内的毕业生</a:t>
            </a:r>
          </a:p>
          <a:p>
            <a:pPr marL="457189" indent="-457189" algn="just">
              <a:lnSpc>
                <a:spcPct val="125000"/>
              </a:lnSpc>
              <a:spcBef>
                <a:spcPts val="1600"/>
              </a:spcBef>
              <a:buFont typeface="Wingdings" panose="05000000000000000000" pitchFamily="2" charset="2"/>
              <a:buChar char="ü"/>
            </a:pPr>
            <a:r>
              <a:rPr lang="zh-CN" altLang="en-US" sz="2700" dirty="0">
                <a:latin typeface="微软雅黑" panose="020B0503020204020204" pitchFamily="34" charset="-122"/>
                <a:ea typeface="微软雅黑" panose="020B0503020204020204" pitchFamily="34" charset="-122"/>
              </a:rPr>
              <a:t>企业法人在大赛通知发布之日后变更的不予认可</a:t>
            </a:r>
          </a:p>
        </p:txBody>
      </p:sp>
      <p:sp>
        <p:nvSpPr>
          <p:cNvPr id="11" name="矩形 10"/>
          <p:cNvSpPr/>
          <p:nvPr/>
        </p:nvSpPr>
        <p:spPr>
          <a:xfrm>
            <a:off x="1169500" y="1506677"/>
            <a:ext cx="2400000" cy="7311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zh-CN" altLang="en-US" sz="3700" b="1" dirty="0">
                <a:latin typeface="黑体" panose="02010600030101010101" pitchFamily="49" charset="-122"/>
                <a:ea typeface="黑体" panose="02010600030101010101" pitchFamily="49" charset="-122"/>
              </a:rPr>
              <a:t>成长组</a:t>
            </a:r>
          </a:p>
        </p:txBody>
      </p:sp>
      <p:pic>
        <p:nvPicPr>
          <p:cNvPr id="13" name="图片 12"/>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674401" y="1351371"/>
            <a:ext cx="960000" cy="960000"/>
          </a:xfrm>
          <a:prstGeom prst="rect">
            <a:avLst/>
          </a:prstGeom>
        </p:spPr>
      </p:pic>
      <p:sp>
        <p:nvSpPr>
          <p:cNvPr id="14" name="矩形 13"/>
          <p:cNvSpPr/>
          <p:nvPr/>
        </p:nvSpPr>
        <p:spPr>
          <a:xfrm>
            <a:off x="929865" y="2384961"/>
            <a:ext cx="3840000" cy="240000"/>
          </a:xfrm>
          <a:prstGeom prst="rect">
            <a:avLst/>
          </a:prstGeom>
          <a:solidFill>
            <a:srgbClr val="F7964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5" name="矩形 14"/>
          <p:cNvSpPr/>
          <p:nvPr/>
        </p:nvSpPr>
        <p:spPr>
          <a:xfrm>
            <a:off x="931371" y="2611999"/>
            <a:ext cx="240000" cy="1536000"/>
          </a:xfrm>
          <a:prstGeom prst="rect">
            <a:avLst/>
          </a:prstGeom>
          <a:solidFill>
            <a:srgbClr val="F7964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11401891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6" name="标题 1"/>
          <p:cNvSpPr txBox="1">
            <a:spLocks/>
          </p:cNvSpPr>
          <p:nvPr/>
        </p:nvSpPr>
        <p:spPr>
          <a:xfrm>
            <a:off x="0" y="1172190"/>
            <a:ext cx="12192000" cy="710952"/>
          </a:xfrm>
          <a:prstGeom prst="rect">
            <a:avLst/>
          </a:prstGeom>
        </p:spPr>
        <p:txBody>
          <a:bodyPr/>
          <a:lstStyle/>
          <a:p>
            <a:pPr lvl="0" algn="ctr" eaLnBrk="0" hangingPunct="0">
              <a:lnSpc>
                <a:spcPct val="90000"/>
              </a:lnSpc>
            </a:pPr>
            <a:r>
              <a:rPr lang="zh-CN" altLang="en-US" sz="3800" b="1" kern="0" dirty="0">
                <a:solidFill>
                  <a:srgbClr val="C00000"/>
                </a:solidFill>
                <a:latin typeface="微软雅黑" pitchFamily="34" charset="-122"/>
                <a:ea typeface="微软雅黑" pitchFamily="34" charset="-122"/>
                <a:cs typeface="+mj-cs"/>
              </a:rPr>
              <a:t>参赛对象</a:t>
            </a:r>
          </a:p>
        </p:txBody>
      </p:sp>
      <p:sp>
        <p:nvSpPr>
          <p:cNvPr id="5" name="矩形 4"/>
          <p:cNvSpPr/>
          <p:nvPr/>
        </p:nvSpPr>
        <p:spPr>
          <a:xfrm>
            <a:off x="1213274" y="2571327"/>
            <a:ext cx="9788313" cy="33858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95998" rIns="121917" bIns="60958" rtlCol="0" anchor="t" anchorCtr="0"/>
          <a:lstStyle/>
          <a:p>
            <a:pPr marL="457189" indent="-457189" algn="just">
              <a:lnSpc>
                <a:spcPct val="125000"/>
              </a:lnSpc>
              <a:spcBef>
                <a:spcPts val="1600"/>
              </a:spcBef>
              <a:buFont typeface="Wingdings" panose="05000000000000000000" pitchFamily="2" charset="2"/>
              <a:buChar char="ü"/>
            </a:pPr>
            <a:r>
              <a:rPr lang="zh-CN" altLang="en-US" sz="2700" dirty="0">
                <a:latin typeface="微软雅黑" panose="020B0503020204020204" pitchFamily="34" charset="-122"/>
                <a:ea typeface="微软雅黑" panose="020B0503020204020204" pitchFamily="34" charset="-122"/>
              </a:rPr>
              <a:t>参赛项目能有效提升大学生就业数量与就业质量</a:t>
            </a:r>
          </a:p>
          <a:p>
            <a:pPr marL="457189" indent="-457189" algn="just">
              <a:lnSpc>
                <a:spcPct val="125000"/>
              </a:lnSpc>
              <a:spcBef>
                <a:spcPts val="1600"/>
              </a:spcBef>
              <a:buFont typeface="Wingdings" panose="05000000000000000000" pitchFamily="2" charset="2"/>
              <a:buChar char="ü"/>
            </a:pPr>
            <a:r>
              <a:rPr lang="zh-CN" altLang="en-US" sz="2700" dirty="0">
                <a:latin typeface="微软雅黑" panose="020B0503020204020204" pitchFamily="34" charset="-122"/>
                <a:ea typeface="微软雅黑" panose="020B0503020204020204" pitchFamily="34" charset="-122"/>
              </a:rPr>
              <a:t>主要面向高职高专院校的创新创业项目（高职高专院校也可申报其他符合条件的组别），其他高校也可申报本组</a:t>
            </a:r>
          </a:p>
          <a:p>
            <a:pPr marL="457189" indent="-457189" algn="just">
              <a:lnSpc>
                <a:spcPct val="125000"/>
              </a:lnSpc>
              <a:spcBef>
                <a:spcPts val="1600"/>
              </a:spcBef>
              <a:buFont typeface="Wingdings" panose="05000000000000000000" pitchFamily="2" charset="2"/>
              <a:buChar char="ü"/>
            </a:pPr>
            <a:r>
              <a:rPr lang="zh-CN" altLang="en-US" sz="2700" dirty="0">
                <a:latin typeface="微软雅黑" panose="020B0503020204020204" pitchFamily="34" charset="-122"/>
                <a:ea typeface="微软雅黑" panose="020B0503020204020204" pitchFamily="34" charset="-122"/>
              </a:rPr>
              <a:t>根据是否已完成工商登记注册，对参赛申报人有不同要求</a:t>
            </a:r>
          </a:p>
          <a:p>
            <a:pPr marL="457189" indent="-457189" algn="just">
              <a:lnSpc>
                <a:spcPct val="125000"/>
              </a:lnSpc>
              <a:spcBef>
                <a:spcPts val="1600"/>
              </a:spcBef>
              <a:buFont typeface="Wingdings" panose="05000000000000000000" pitchFamily="2" charset="2"/>
              <a:buChar char="ü"/>
            </a:pPr>
            <a:r>
              <a:rPr lang="zh-CN" altLang="en-US" sz="2700" dirty="0">
                <a:latin typeface="微软雅黑" panose="020B0503020204020204" pitchFamily="34" charset="-122"/>
                <a:ea typeface="微软雅黑" panose="020B0503020204020204" pitchFamily="34" charset="-122"/>
              </a:rPr>
              <a:t>企业法人在大赛通知发布之日后进行变更的不予认可</a:t>
            </a:r>
          </a:p>
        </p:txBody>
      </p:sp>
      <p:sp>
        <p:nvSpPr>
          <p:cNvPr id="8" name="矩形 7"/>
          <p:cNvSpPr/>
          <p:nvPr/>
        </p:nvSpPr>
        <p:spPr>
          <a:xfrm>
            <a:off x="1213527" y="1463497"/>
            <a:ext cx="3120000" cy="7311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zh-CN" altLang="en-US" sz="3700" b="1" dirty="0">
                <a:latin typeface="黑体" panose="02010600030101010101" pitchFamily="49" charset="-122"/>
                <a:ea typeface="黑体" panose="02010600030101010101" pitchFamily="49" charset="-122"/>
              </a:rPr>
              <a:t>就业型创业组</a:t>
            </a:r>
          </a:p>
        </p:txBody>
      </p:sp>
      <p:sp>
        <p:nvSpPr>
          <p:cNvPr id="9" name="矩形 8"/>
          <p:cNvSpPr/>
          <p:nvPr/>
        </p:nvSpPr>
        <p:spPr>
          <a:xfrm>
            <a:off x="973892" y="2341781"/>
            <a:ext cx="4320000" cy="240000"/>
          </a:xfrm>
          <a:prstGeom prst="rect">
            <a:avLst/>
          </a:prstGeom>
          <a:solidFill>
            <a:srgbClr val="573C7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0" name="矩形 9"/>
          <p:cNvSpPr/>
          <p:nvPr/>
        </p:nvSpPr>
        <p:spPr>
          <a:xfrm>
            <a:off x="975397" y="2568819"/>
            <a:ext cx="240000" cy="1536000"/>
          </a:xfrm>
          <a:prstGeom prst="rect">
            <a:avLst/>
          </a:prstGeom>
          <a:solidFill>
            <a:srgbClr val="573C7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1" name="图片 10"/>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4524099" y="1438260"/>
            <a:ext cx="720000" cy="720000"/>
          </a:xfrm>
          <a:prstGeom prst="rect">
            <a:avLst/>
          </a:prstGeom>
        </p:spPr>
      </p:pic>
    </p:spTree>
    <p:extLst>
      <p:ext uri="{BB962C8B-B14F-4D97-AF65-F5344CB8AC3E}">
        <p14:creationId xmlns:p14="http://schemas.microsoft.com/office/powerpoint/2010/main" val="11401891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6" name="标题 1"/>
          <p:cNvSpPr txBox="1">
            <a:spLocks/>
          </p:cNvSpPr>
          <p:nvPr/>
        </p:nvSpPr>
        <p:spPr>
          <a:xfrm>
            <a:off x="0" y="1172190"/>
            <a:ext cx="12192000" cy="710952"/>
          </a:xfrm>
          <a:prstGeom prst="rect">
            <a:avLst/>
          </a:prstGeom>
        </p:spPr>
        <p:txBody>
          <a:bodyPr/>
          <a:lstStyle/>
          <a:p>
            <a:pPr lvl="0" algn="ctr" eaLnBrk="0" hangingPunct="0">
              <a:lnSpc>
                <a:spcPct val="90000"/>
              </a:lnSpc>
            </a:pPr>
            <a:r>
              <a:rPr lang="zh-CN" altLang="en-US" sz="3800" b="1" kern="0" dirty="0">
                <a:solidFill>
                  <a:srgbClr val="C00000"/>
                </a:solidFill>
                <a:latin typeface="微软雅黑" pitchFamily="34" charset="-122"/>
                <a:ea typeface="微软雅黑" pitchFamily="34" charset="-122"/>
                <a:cs typeface="+mj-cs"/>
              </a:rPr>
              <a:t>特别要求</a:t>
            </a:r>
          </a:p>
        </p:txBody>
      </p:sp>
      <p:sp>
        <p:nvSpPr>
          <p:cNvPr id="5" name="矩形 4"/>
          <p:cNvSpPr/>
          <p:nvPr/>
        </p:nvSpPr>
        <p:spPr>
          <a:xfrm>
            <a:off x="1220894" y="2535767"/>
            <a:ext cx="9788313" cy="318600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95998" rIns="121917" bIns="60958" rtlCol="0" anchor="t" anchorCtr="0"/>
          <a:lstStyle/>
          <a:p>
            <a:pPr marL="457189" indent="-457189" algn="just">
              <a:lnSpc>
                <a:spcPct val="125000"/>
              </a:lnSpc>
              <a:spcBef>
                <a:spcPts val="1600"/>
              </a:spcBef>
              <a:buFont typeface="Wingdings" panose="05000000000000000000" pitchFamily="2" charset="2"/>
              <a:buChar char="ü"/>
            </a:pPr>
            <a:r>
              <a:rPr sz="2700" dirty="0">
                <a:latin typeface="微软雅黑" panose="020B0503020204020204" pitchFamily="34" charset="-122"/>
                <a:ea typeface="微软雅黑" panose="020B0503020204020204" pitchFamily="34" charset="-122"/>
              </a:rPr>
              <a:t>初创组、成长组、就业型创业组已完成工商登记注册参赛项目的股权结构中，参赛成员合计不得少于1/3</a:t>
            </a:r>
          </a:p>
          <a:p>
            <a:pPr marL="457189" indent="-457189" algn="just">
              <a:lnSpc>
                <a:spcPct val="125000"/>
              </a:lnSpc>
              <a:spcBef>
                <a:spcPts val="1600"/>
              </a:spcBef>
              <a:buFont typeface="Wingdings" panose="05000000000000000000" pitchFamily="2" charset="2"/>
              <a:buChar char="ü"/>
            </a:pPr>
            <a:r>
              <a:rPr sz="2700" dirty="0">
                <a:latin typeface="微软雅黑" panose="020B0503020204020204" pitchFamily="34" charset="-122"/>
                <a:ea typeface="微软雅黑" panose="020B0503020204020204" pitchFamily="34" charset="-122"/>
              </a:rPr>
              <a:t>高校教师科技成果转化的师生共创项目不能参加创意组，允许将拥有科研成果的教师的股权合并计算，合并计算的股权不得少于50%（其中参赛成员合计不得少于15%）。</a:t>
            </a:r>
          </a:p>
        </p:txBody>
      </p:sp>
      <p:sp>
        <p:nvSpPr>
          <p:cNvPr id="9" name="矩形 8"/>
          <p:cNvSpPr/>
          <p:nvPr/>
        </p:nvSpPr>
        <p:spPr>
          <a:xfrm>
            <a:off x="981512" y="2306221"/>
            <a:ext cx="4320000" cy="240000"/>
          </a:xfrm>
          <a:prstGeom prst="rect">
            <a:avLst/>
          </a:prstGeom>
          <a:solidFill>
            <a:srgbClr val="3B8EA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0" name="矩形 9"/>
          <p:cNvSpPr/>
          <p:nvPr/>
        </p:nvSpPr>
        <p:spPr>
          <a:xfrm>
            <a:off x="983017" y="2533259"/>
            <a:ext cx="240000" cy="1536000"/>
          </a:xfrm>
          <a:prstGeom prst="rect">
            <a:avLst/>
          </a:prstGeom>
          <a:solidFill>
            <a:srgbClr val="3B8EA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1" name="图片 10"/>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291902" y="1407574"/>
            <a:ext cx="720000" cy="720000"/>
          </a:xfrm>
          <a:prstGeom prst="rect">
            <a:avLst/>
          </a:prstGeom>
        </p:spPr>
      </p:pic>
    </p:spTree>
    <p:extLst>
      <p:ext uri="{BB962C8B-B14F-4D97-AF65-F5344CB8AC3E}">
        <p14:creationId xmlns:p14="http://schemas.microsoft.com/office/powerpoint/2010/main" val="11401891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grpSp>
        <p:nvGrpSpPr>
          <p:cNvPr id="44" name="组合 43"/>
          <p:cNvGrpSpPr/>
          <p:nvPr/>
        </p:nvGrpSpPr>
        <p:grpSpPr>
          <a:xfrm>
            <a:off x="928049" y="1887052"/>
            <a:ext cx="10391887" cy="3698355"/>
            <a:chOff x="978946" y="2022438"/>
            <a:chExt cx="10391887" cy="3698355"/>
          </a:xfrm>
        </p:grpSpPr>
        <p:pic>
          <p:nvPicPr>
            <p:cNvPr id="23555" name="Picture 3"/>
            <p:cNvPicPr>
              <a:picLocks noChangeAspect="1" noChangeArrowheads="1"/>
            </p:cNvPicPr>
            <p:nvPr/>
          </p:nvPicPr>
          <p:blipFill>
            <a:blip r:embed="rId3" cstate="print"/>
            <a:srcRect/>
            <a:stretch>
              <a:fillRect/>
            </a:stretch>
          </p:blipFill>
          <p:spPr bwMode="auto">
            <a:xfrm>
              <a:off x="5408309" y="2032059"/>
              <a:ext cx="1566029" cy="636058"/>
            </a:xfrm>
            <a:prstGeom prst="rect">
              <a:avLst/>
            </a:prstGeom>
            <a:noFill/>
            <a:ln w="9525">
              <a:noFill/>
              <a:miter lim="800000"/>
              <a:headEnd/>
              <a:tailEnd/>
            </a:ln>
            <a:effectLst/>
          </p:spPr>
        </p:pic>
        <p:pic>
          <p:nvPicPr>
            <p:cNvPr id="23556" name="Picture 4"/>
            <p:cNvPicPr>
              <a:picLocks noChangeAspect="1" noChangeArrowheads="1"/>
            </p:cNvPicPr>
            <p:nvPr/>
          </p:nvPicPr>
          <p:blipFill>
            <a:blip r:embed="rId4" cstate="print"/>
            <a:srcRect/>
            <a:stretch>
              <a:fillRect/>
            </a:stretch>
          </p:blipFill>
          <p:spPr bwMode="auto">
            <a:xfrm>
              <a:off x="7905583" y="2022438"/>
              <a:ext cx="1702029" cy="749640"/>
            </a:xfrm>
            <a:prstGeom prst="rect">
              <a:avLst/>
            </a:prstGeom>
            <a:noFill/>
            <a:ln w="9525">
              <a:noFill/>
              <a:miter lim="800000"/>
              <a:headEnd/>
              <a:tailEnd/>
            </a:ln>
            <a:effectLst/>
          </p:spPr>
        </p:pic>
        <p:pic>
          <p:nvPicPr>
            <p:cNvPr id="13" name="Picture 7"/>
            <p:cNvPicPr>
              <a:picLocks noChangeAspect="1" noChangeArrowheads="1"/>
            </p:cNvPicPr>
            <p:nvPr/>
          </p:nvPicPr>
          <p:blipFill>
            <a:blip r:embed="rId5" cstate="print"/>
            <a:srcRect/>
            <a:stretch>
              <a:fillRect/>
            </a:stretch>
          </p:blipFill>
          <p:spPr bwMode="auto">
            <a:xfrm>
              <a:off x="3693784" y="2184524"/>
              <a:ext cx="336010" cy="3534131"/>
            </a:xfrm>
            <a:prstGeom prst="rect">
              <a:avLst/>
            </a:prstGeom>
            <a:noFill/>
            <a:ln w="9525">
              <a:noFill/>
              <a:miter lim="800000"/>
              <a:headEnd/>
              <a:tailEnd/>
            </a:ln>
            <a:effectLst/>
          </p:spPr>
        </p:pic>
        <p:pic>
          <p:nvPicPr>
            <p:cNvPr id="15" name="Picture 7"/>
            <p:cNvPicPr>
              <a:picLocks noChangeAspect="1" noChangeArrowheads="1"/>
            </p:cNvPicPr>
            <p:nvPr/>
          </p:nvPicPr>
          <p:blipFill>
            <a:blip r:embed="rId5" cstate="print"/>
            <a:srcRect/>
            <a:stretch>
              <a:fillRect/>
            </a:stretch>
          </p:blipFill>
          <p:spPr bwMode="auto">
            <a:xfrm>
              <a:off x="10066240" y="2137490"/>
              <a:ext cx="336010" cy="3534131"/>
            </a:xfrm>
            <a:prstGeom prst="rect">
              <a:avLst/>
            </a:prstGeom>
            <a:noFill/>
            <a:ln w="9525">
              <a:noFill/>
              <a:miter lim="800000"/>
              <a:headEnd/>
              <a:tailEnd/>
            </a:ln>
            <a:effectLst/>
          </p:spPr>
        </p:pic>
        <p:pic>
          <p:nvPicPr>
            <p:cNvPr id="14" name="Picture 7"/>
            <p:cNvPicPr>
              <a:picLocks noChangeAspect="1" noChangeArrowheads="1"/>
            </p:cNvPicPr>
            <p:nvPr/>
          </p:nvPicPr>
          <p:blipFill>
            <a:blip r:embed="rId5" cstate="print"/>
            <a:srcRect/>
            <a:stretch>
              <a:fillRect/>
            </a:stretch>
          </p:blipFill>
          <p:spPr bwMode="auto">
            <a:xfrm>
              <a:off x="6978637" y="2186662"/>
              <a:ext cx="336010" cy="3534131"/>
            </a:xfrm>
            <a:prstGeom prst="rect">
              <a:avLst/>
            </a:prstGeom>
            <a:noFill/>
            <a:ln w="9525">
              <a:noFill/>
              <a:miter lim="800000"/>
              <a:headEnd/>
              <a:tailEnd/>
            </a:ln>
            <a:effectLst/>
          </p:spPr>
        </p:pic>
        <p:grpSp>
          <p:nvGrpSpPr>
            <p:cNvPr id="18" name="组合 17"/>
            <p:cNvGrpSpPr/>
            <p:nvPr/>
          </p:nvGrpSpPr>
          <p:grpSpPr>
            <a:xfrm>
              <a:off x="1076809" y="3485480"/>
              <a:ext cx="2798956" cy="2226831"/>
              <a:chOff x="2176379" y="3683979"/>
              <a:chExt cx="2111162" cy="1688695"/>
            </a:xfrm>
          </p:grpSpPr>
          <p:pic>
            <p:nvPicPr>
              <p:cNvPr id="23560" name="Picture 8"/>
              <p:cNvPicPr>
                <a:picLocks noChangeAspect="1" noChangeArrowheads="1"/>
              </p:cNvPicPr>
              <p:nvPr/>
            </p:nvPicPr>
            <p:blipFill>
              <a:blip r:embed="rId6" cstate="print"/>
              <a:srcRect/>
              <a:stretch>
                <a:fillRect/>
              </a:stretch>
            </p:blipFill>
            <p:spPr bwMode="auto">
              <a:xfrm>
                <a:off x="2176379" y="3683979"/>
                <a:ext cx="2111162" cy="1688695"/>
              </a:xfrm>
              <a:prstGeom prst="rect">
                <a:avLst/>
              </a:prstGeom>
              <a:noFill/>
              <a:ln w="9525">
                <a:noFill/>
                <a:miter lim="800000"/>
                <a:headEnd/>
                <a:tailEnd/>
              </a:ln>
              <a:effectLst/>
            </p:spPr>
          </p:pic>
          <p:pic>
            <p:nvPicPr>
              <p:cNvPr id="23561" name="Picture 9"/>
              <p:cNvPicPr>
                <a:picLocks noChangeAspect="1" noChangeArrowheads="1"/>
              </p:cNvPicPr>
              <p:nvPr/>
            </p:nvPicPr>
            <p:blipFill>
              <a:blip r:embed="rId7" cstate="print"/>
              <a:srcRect/>
              <a:stretch>
                <a:fillRect/>
              </a:stretch>
            </p:blipFill>
            <p:spPr bwMode="auto">
              <a:xfrm>
                <a:off x="2697861" y="4632983"/>
                <a:ext cx="987983" cy="238125"/>
              </a:xfrm>
              <a:prstGeom prst="rect">
                <a:avLst/>
              </a:prstGeom>
              <a:noFill/>
              <a:ln w="9525">
                <a:noFill/>
                <a:miter lim="800000"/>
                <a:headEnd/>
                <a:tailEnd/>
              </a:ln>
              <a:effectLst/>
            </p:spPr>
          </p:pic>
        </p:grpSp>
        <p:pic>
          <p:nvPicPr>
            <p:cNvPr id="23554" name="Picture 2"/>
            <p:cNvPicPr>
              <a:picLocks noChangeAspect="1" noChangeArrowheads="1"/>
            </p:cNvPicPr>
            <p:nvPr/>
          </p:nvPicPr>
          <p:blipFill>
            <a:blip r:embed="rId8" cstate="print"/>
            <a:srcRect/>
            <a:stretch>
              <a:fillRect/>
            </a:stretch>
          </p:blipFill>
          <p:spPr bwMode="auto">
            <a:xfrm>
              <a:off x="1629277" y="2136570"/>
              <a:ext cx="1465356" cy="502895"/>
            </a:xfrm>
            <a:prstGeom prst="rect">
              <a:avLst/>
            </a:prstGeom>
            <a:noFill/>
            <a:ln w="9525">
              <a:noFill/>
              <a:miter lim="800000"/>
              <a:headEnd/>
              <a:tailEnd/>
            </a:ln>
            <a:effectLst/>
          </p:spPr>
        </p:pic>
        <p:pic>
          <p:nvPicPr>
            <p:cNvPr id="23562" name="Picture 10"/>
            <p:cNvPicPr>
              <a:picLocks noChangeAspect="1" noChangeArrowheads="1"/>
            </p:cNvPicPr>
            <p:nvPr/>
          </p:nvPicPr>
          <p:blipFill>
            <a:blip r:embed="rId9" cstate="print"/>
            <a:srcRect/>
            <a:stretch>
              <a:fillRect/>
            </a:stretch>
          </p:blipFill>
          <p:spPr bwMode="auto">
            <a:xfrm>
              <a:off x="1703812" y="2154136"/>
              <a:ext cx="1310069" cy="438751"/>
            </a:xfrm>
            <a:prstGeom prst="rect">
              <a:avLst/>
            </a:prstGeom>
            <a:noFill/>
            <a:ln w="9525">
              <a:noFill/>
              <a:miter lim="800000"/>
              <a:headEnd/>
              <a:tailEnd/>
            </a:ln>
            <a:effectLst/>
          </p:spPr>
        </p:pic>
        <p:pic>
          <p:nvPicPr>
            <p:cNvPr id="21" name="Picture 2"/>
            <p:cNvPicPr>
              <a:picLocks noChangeAspect="1" noChangeArrowheads="1"/>
            </p:cNvPicPr>
            <p:nvPr/>
          </p:nvPicPr>
          <p:blipFill>
            <a:blip r:embed="rId8" cstate="print"/>
            <a:srcRect/>
            <a:stretch>
              <a:fillRect/>
            </a:stretch>
          </p:blipFill>
          <p:spPr bwMode="auto">
            <a:xfrm>
              <a:off x="4067289" y="2072750"/>
              <a:ext cx="1382479" cy="601983"/>
            </a:xfrm>
            <a:prstGeom prst="rect">
              <a:avLst/>
            </a:prstGeom>
            <a:noFill/>
            <a:ln w="9525">
              <a:noFill/>
              <a:miter lim="800000"/>
              <a:headEnd/>
              <a:tailEnd/>
            </a:ln>
            <a:effectLst/>
          </p:spPr>
        </p:pic>
        <p:sp>
          <p:nvSpPr>
            <p:cNvPr id="22" name="object 14"/>
            <p:cNvSpPr txBox="1"/>
            <p:nvPr/>
          </p:nvSpPr>
          <p:spPr>
            <a:xfrm>
              <a:off x="1734289" y="2196012"/>
              <a:ext cx="1355721" cy="367012"/>
            </a:xfrm>
            <a:prstGeom prst="rect">
              <a:avLst/>
            </a:prstGeom>
          </p:spPr>
          <p:txBody>
            <a:bodyPr vert="horz" wrap="square" lIns="0" tIns="0" rIns="0" bIns="0" rtlCol="0">
              <a:spAutoFit/>
            </a:bodyPr>
            <a:lstStyle/>
            <a:p>
              <a:pPr marL="0" marR="0">
                <a:lnSpc>
                  <a:spcPts val="2375"/>
                </a:lnSpc>
                <a:spcBef>
                  <a:spcPts val="0"/>
                </a:spcBef>
                <a:spcAft>
                  <a:spcPts val="0"/>
                </a:spcAft>
              </a:pPr>
              <a:r>
                <a:rPr lang="en-US" sz="1800" b="1" dirty="0">
                  <a:solidFill>
                    <a:srgbClr val="FFFFFF"/>
                  </a:solidFill>
                  <a:latin typeface="微软雅黑" pitchFamily="34" charset="-122"/>
                  <a:ea typeface="微软雅黑" pitchFamily="34" charset="-122"/>
                  <a:cs typeface="NWLCTC+Î¢ÈíÑÅºÚ,Bold"/>
                </a:rPr>
                <a:t>  </a:t>
              </a:r>
              <a:r>
                <a:rPr sz="1800" b="1" dirty="0">
                  <a:solidFill>
                    <a:srgbClr val="FFFFFF"/>
                  </a:solidFill>
                  <a:latin typeface="微软雅黑" pitchFamily="34" charset="-122"/>
                  <a:ea typeface="微软雅黑" pitchFamily="34" charset="-122"/>
                  <a:cs typeface="NWLCTC+Î¢ÈíÑÅºÚ,Bold"/>
                </a:rPr>
                <a:t>启</a:t>
              </a:r>
              <a:r>
                <a:rPr lang="zh-CN" altLang="en-US" sz="1800" b="1" dirty="0">
                  <a:solidFill>
                    <a:srgbClr val="FFFFFF"/>
                  </a:solidFill>
                  <a:latin typeface="微软雅黑" pitchFamily="34" charset="-122"/>
                  <a:ea typeface="微软雅黑" pitchFamily="34" charset="-122"/>
                  <a:cs typeface="NWLCTC+Î¢ÈíÑÅºÚ,Bold"/>
                </a:rPr>
                <a:t>动</a:t>
              </a:r>
              <a:r>
                <a:rPr sz="1800" b="1" dirty="0">
                  <a:solidFill>
                    <a:srgbClr val="FFFFFF"/>
                  </a:solidFill>
                  <a:latin typeface="微软雅黑" pitchFamily="34" charset="-122"/>
                  <a:ea typeface="微软雅黑" pitchFamily="34" charset="-122"/>
                  <a:cs typeface="NWLCTC+Î¢ÈíÑÅºÚ,Bold"/>
                </a:rPr>
                <a:t>报名</a:t>
              </a:r>
            </a:p>
          </p:txBody>
        </p:sp>
        <p:sp>
          <p:nvSpPr>
            <p:cNvPr id="24" name="object 14"/>
            <p:cNvSpPr txBox="1"/>
            <p:nvPr/>
          </p:nvSpPr>
          <p:spPr>
            <a:xfrm>
              <a:off x="1322135" y="4270373"/>
              <a:ext cx="2352907" cy="1231106"/>
            </a:xfrm>
            <a:prstGeom prst="rect">
              <a:avLst/>
            </a:prstGeom>
          </p:spPr>
          <p:txBody>
            <a:bodyPr vert="horz" wrap="square" lIns="0" tIns="0" rIns="0" bIns="0" rtlCol="0">
              <a:spAutoFit/>
            </a:bodyPr>
            <a:lstStyle/>
            <a:p>
              <a:pPr marL="0" marR="0" algn="ctr">
                <a:lnSpc>
                  <a:spcPts val="2375"/>
                </a:lnSpc>
                <a:spcBef>
                  <a:spcPts val="0"/>
                </a:spcBef>
                <a:spcAft>
                  <a:spcPts val="0"/>
                </a:spcAft>
              </a:pPr>
              <a:r>
                <a:rPr lang="en-US" sz="1800" b="1" dirty="0">
                  <a:solidFill>
                    <a:srgbClr val="FFFFFF"/>
                  </a:solidFill>
                  <a:latin typeface="微软雅黑" pitchFamily="34" charset="-122"/>
                  <a:ea typeface="微软雅黑" pitchFamily="34" charset="-122"/>
                  <a:cs typeface="NWLCTC+Î¢ÈíÑÅºÚ,Bold"/>
                </a:rPr>
                <a:t>  </a:t>
              </a:r>
              <a:r>
                <a:rPr sz="2000" b="1" dirty="0">
                  <a:solidFill>
                    <a:srgbClr val="FFFFFF"/>
                  </a:solidFill>
                  <a:latin typeface="微软雅黑" pitchFamily="34" charset="-122"/>
                  <a:ea typeface="微软雅黑" pitchFamily="34" charset="-122"/>
                  <a:cs typeface="NWLCTC+Î¢ÈíÑÅºÚ,Bold"/>
                </a:rPr>
                <a:t>启</a:t>
              </a:r>
              <a:r>
                <a:rPr lang="zh-CN" altLang="en-US" sz="2000" b="1" dirty="0">
                  <a:solidFill>
                    <a:srgbClr val="FFFFFF"/>
                  </a:solidFill>
                  <a:latin typeface="微软雅黑" pitchFamily="34" charset="-122"/>
                  <a:ea typeface="微软雅黑" pitchFamily="34" charset="-122"/>
                  <a:cs typeface="NWLCTC+Î¢ÈíÑÅºÚ,Bold"/>
                </a:rPr>
                <a:t>动</a:t>
              </a:r>
              <a:r>
                <a:rPr sz="2000" b="1" dirty="0">
                  <a:solidFill>
                    <a:srgbClr val="FFFFFF"/>
                  </a:solidFill>
                  <a:latin typeface="微软雅黑" pitchFamily="34" charset="-122"/>
                  <a:ea typeface="微软雅黑" pitchFamily="34" charset="-122"/>
                  <a:cs typeface="NWLCTC+Î¢ÈíÑÅºÚ,Bold"/>
                </a:rPr>
                <a:t>报名</a:t>
              </a:r>
              <a:endParaRPr lang="en-US" sz="2000" b="1" dirty="0">
                <a:solidFill>
                  <a:srgbClr val="FFFFFF"/>
                </a:solidFill>
                <a:latin typeface="微软雅黑" pitchFamily="34" charset="-122"/>
                <a:ea typeface="微软雅黑" pitchFamily="34" charset="-122"/>
                <a:cs typeface="NWLCTC+Î¢ÈíÑÅºÚ,Bold"/>
              </a:endParaRPr>
            </a:p>
            <a:p>
              <a:pPr marL="0" marR="0">
                <a:lnSpc>
                  <a:spcPts val="2375"/>
                </a:lnSpc>
                <a:spcBef>
                  <a:spcPts val="0"/>
                </a:spcBef>
                <a:spcAft>
                  <a:spcPts val="0"/>
                </a:spcAft>
              </a:pPr>
              <a:r>
                <a:rPr lang="zh-CN" altLang="en-US" sz="1500" b="1" dirty="0">
                  <a:solidFill>
                    <a:schemeClr val="lt1"/>
                  </a:solidFill>
                  <a:latin typeface="微软雅黑" panose="020B0503020204020204" pitchFamily="34" charset="-122"/>
                  <a:ea typeface="微软雅黑" panose="020B0503020204020204" pitchFamily="34" charset="-122"/>
                  <a:sym typeface="Arial" panose="020B0604020202020204" pitchFamily="34" charset="0"/>
                </a:rPr>
                <a:t>大创（http://cy.ncss.cn），系统开放时间为3月28日至8月31日</a:t>
              </a:r>
            </a:p>
          </p:txBody>
        </p:sp>
        <p:sp>
          <p:nvSpPr>
            <p:cNvPr id="26" name="object 4"/>
            <p:cNvSpPr txBox="1"/>
            <p:nvPr/>
          </p:nvSpPr>
          <p:spPr>
            <a:xfrm>
              <a:off x="5644158" y="2190225"/>
              <a:ext cx="1355776" cy="285784"/>
            </a:xfrm>
            <a:prstGeom prst="rect">
              <a:avLst/>
            </a:prstGeom>
          </p:spPr>
          <p:txBody>
            <a:bodyPr vert="horz" wrap="square" lIns="0" tIns="0" rIns="0" bIns="0" rtlCol="0">
              <a:spAutoFit/>
            </a:bodyPr>
            <a:lstStyle/>
            <a:p>
              <a:pPr>
                <a:lnSpc>
                  <a:spcPts val="2375"/>
                </a:lnSpc>
              </a:pPr>
              <a:r>
                <a:rPr lang="zh-CN" altLang="en-US" b="1" dirty="0">
                  <a:solidFill>
                    <a:srgbClr val="FFFFFF"/>
                  </a:solidFill>
                  <a:latin typeface="微软雅黑" pitchFamily="34" charset="-122"/>
                  <a:ea typeface="微软雅黑" pitchFamily="34" charset="-122"/>
                  <a:cs typeface="NWLCTC+Î¢ÈíÑÅºÚ,Bold"/>
                </a:rPr>
                <a:t>省级复赛</a:t>
              </a:r>
              <a:endParaRPr b="1" dirty="0">
                <a:solidFill>
                  <a:srgbClr val="FFFFFF"/>
                </a:solidFill>
                <a:latin typeface="微软雅黑" pitchFamily="34" charset="-122"/>
                <a:ea typeface="微软雅黑" pitchFamily="34" charset="-122"/>
                <a:cs typeface="NWLCTC+Î¢ÈíÑÅºÚ,Bold"/>
              </a:endParaRPr>
            </a:p>
          </p:txBody>
        </p:sp>
        <p:sp>
          <p:nvSpPr>
            <p:cNvPr id="27" name="object 4"/>
            <p:cNvSpPr txBox="1"/>
            <p:nvPr/>
          </p:nvSpPr>
          <p:spPr>
            <a:xfrm>
              <a:off x="4258903" y="2189476"/>
              <a:ext cx="1355776" cy="340786"/>
            </a:xfrm>
            <a:prstGeom prst="rect">
              <a:avLst/>
            </a:prstGeom>
          </p:spPr>
          <p:txBody>
            <a:bodyPr vert="horz" wrap="square" lIns="0" tIns="0" rIns="0" bIns="0" rtlCol="0">
              <a:spAutoFit/>
            </a:bodyPr>
            <a:lstStyle/>
            <a:p>
              <a:pPr marL="0" marR="0">
                <a:lnSpc>
                  <a:spcPts val="2375"/>
                </a:lnSpc>
                <a:spcBef>
                  <a:spcPts val="0"/>
                </a:spcBef>
                <a:spcAft>
                  <a:spcPts val="0"/>
                </a:spcAft>
              </a:pPr>
              <a:r>
                <a:rPr sz="1800" b="1" dirty="0">
                  <a:solidFill>
                    <a:srgbClr val="FFFFFF"/>
                  </a:solidFill>
                  <a:latin typeface="微软雅黑" pitchFamily="34" charset="-122"/>
                  <a:ea typeface="微软雅黑" pitchFamily="34" charset="-122"/>
                  <a:cs typeface="NWLCTC+Î¢ÈíÑÅºÚ,Bold"/>
                </a:rPr>
                <a:t>校级初赛</a:t>
              </a:r>
            </a:p>
          </p:txBody>
        </p:sp>
        <p:pic>
          <p:nvPicPr>
            <p:cNvPr id="23564" name="Picture 12"/>
            <p:cNvPicPr>
              <a:picLocks noChangeAspect="1" noChangeArrowheads="1"/>
            </p:cNvPicPr>
            <p:nvPr/>
          </p:nvPicPr>
          <p:blipFill>
            <a:blip r:embed="rId10" cstate="print"/>
            <a:srcRect/>
            <a:stretch>
              <a:fillRect/>
            </a:stretch>
          </p:blipFill>
          <p:spPr bwMode="auto">
            <a:xfrm>
              <a:off x="4228678" y="3449734"/>
              <a:ext cx="2747127" cy="2234714"/>
            </a:xfrm>
            <a:prstGeom prst="rect">
              <a:avLst/>
            </a:prstGeom>
            <a:noFill/>
            <a:ln w="9525">
              <a:noFill/>
              <a:miter lim="800000"/>
              <a:headEnd/>
              <a:tailEnd/>
            </a:ln>
            <a:effectLst/>
          </p:spPr>
        </p:pic>
        <p:pic>
          <p:nvPicPr>
            <p:cNvPr id="23565" name="Picture 13"/>
            <p:cNvPicPr>
              <a:picLocks noChangeAspect="1" noChangeArrowheads="1"/>
            </p:cNvPicPr>
            <p:nvPr/>
          </p:nvPicPr>
          <p:blipFill>
            <a:blip r:embed="rId11" cstate="print"/>
            <a:srcRect/>
            <a:stretch>
              <a:fillRect/>
            </a:stretch>
          </p:blipFill>
          <p:spPr bwMode="auto">
            <a:xfrm>
              <a:off x="4433890" y="4375052"/>
              <a:ext cx="1484828" cy="431611"/>
            </a:xfrm>
            <a:prstGeom prst="rect">
              <a:avLst/>
            </a:prstGeom>
            <a:noFill/>
            <a:ln w="9525">
              <a:noFill/>
              <a:miter lim="800000"/>
              <a:headEnd/>
              <a:tailEnd/>
            </a:ln>
            <a:effectLst/>
          </p:spPr>
        </p:pic>
        <p:sp>
          <p:nvSpPr>
            <p:cNvPr id="31" name="object 12"/>
            <p:cNvSpPr txBox="1"/>
            <p:nvPr/>
          </p:nvSpPr>
          <p:spPr>
            <a:xfrm>
              <a:off x="4371561" y="4094073"/>
              <a:ext cx="2459278" cy="1481431"/>
            </a:xfrm>
            <a:prstGeom prst="rect">
              <a:avLst/>
            </a:prstGeom>
          </p:spPr>
          <p:txBody>
            <a:bodyPr vert="horz" wrap="square" lIns="0" tIns="0" rIns="0" bIns="0" rtlCol="0">
              <a:spAutoFit/>
            </a:bodyPr>
            <a:lstStyle/>
            <a:p>
              <a:pPr>
                <a:lnSpc>
                  <a:spcPct val="130000"/>
                </a:lnSpc>
              </a:pPr>
              <a:endParaRPr lang="en-US" altLang="zh-CN" sz="1600" b="1" dirty="0">
                <a:solidFill>
                  <a:srgbClr val="FFFFFF"/>
                </a:solidFill>
                <a:latin typeface="微软雅黑" pitchFamily="34" charset="-122"/>
                <a:ea typeface="微软雅黑" pitchFamily="34" charset="-122"/>
                <a:cs typeface="NWLCTC+Î¢ÈíÑÅºÚ,Bold"/>
              </a:endParaRPr>
            </a:p>
            <a:p>
              <a:pPr>
                <a:lnSpc>
                  <a:spcPct val="130000"/>
                </a:lnSpc>
              </a:pPr>
              <a:r>
                <a:rPr lang="en-US" altLang="zh-CN" sz="2000" b="1" dirty="0">
                  <a:solidFill>
                    <a:srgbClr val="FFFFFF"/>
                  </a:solidFill>
                  <a:latin typeface="微软雅黑" pitchFamily="34" charset="-122"/>
                  <a:ea typeface="微软雅黑" pitchFamily="34" charset="-122"/>
                  <a:cs typeface="NWLCTC+Î¢ÈíÑÅºÚ,Bold"/>
                </a:rPr>
                <a:t>8</a:t>
              </a:r>
              <a:r>
                <a:rPr lang="zh-CN" altLang="en-US" sz="2000" b="1" dirty="0">
                  <a:solidFill>
                    <a:srgbClr val="FFFFFF"/>
                  </a:solidFill>
                  <a:latin typeface="微软雅黑" pitchFamily="34" charset="-122"/>
                  <a:ea typeface="微软雅黑" pitchFamily="34" charset="-122"/>
                  <a:cs typeface="NWLCTC+Î¢ÈíÑÅºÚ,Bold"/>
                </a:rPr>
                <a:t>月</a:t>
              </a:r>
              <a:r>
                <a:rPr lang="en-US" altLang="zh-CN" sz="2000" b="1" dirty="0">
                  <a:solidFill>
                    <a:srgbClr val="FFFFFF"/>
                  </a:solidFill>
                  <a:latin typeface="微软雅黑" pitchFamily="34" charset="-122"/>
                  <a:ea typeface="微软雅黑" pitchFamily="34" charset="-122"/>
                  <a:cs typeface="NWLCTC+Î¢ÈíÑÅºÚ,Bold"/>
                </a:rPr>
                <a:t>20</a:t>
              </a:r>
              <a:r>
                <a:rPr lang="zh-CN" altLang="en-US" sz="2000" b="1" dirty="0">
                  <a:solidFill>
                    <a:srgbClr val="FFFFFF"/>
                  </a:solidFill>
                  <a:latin typeface="微软雅黑" pitchFamily="34" charset="-122"/>
                  <a:ea typeface="微软雅黑" pitchFamily="34" charset="-122"/>
                  <a:cs typeface="NWLCTC+Î¢ÈíÑÅºÚ,Bold"/>
                </a:rPr>
                <a:t>日前完成校级初</a:t>
              </a:r>
              <a:r>
                <a:rPr sz="2000" b="1" dirty="0">
                  <a:solidFill>
                    <a:srgbClr val="FFFFFF"/>
                  </a:solidFill>
                  <a:latin typeface="微软雅黑" pitchFamily="34" charset="-122"/>
                  <a:ea typeface="微软雅黑" pitchFamily="34" charset="-122"/>
                  <a:cs typeface="NWLCTC+Î¢ÈíÑÅºÚ,Bold"/>
                </a:rPr>
                <a:t>赛，</a:t>
              </a:r>
              <a:r>
                <a:rPr lang="en-US" altLang="zh-CN" sz="2000" b="1" dirty="0">
                  <a:solidFill>
                    <a:srgbClr val="FFFFFF"/>
                  </a:solidFill>
                  <a:latin typeface="微软雅黑" pitchFamily="34" charset="-122"/>
                  <a:ea typeface="微软雅黑" pitchFamily="34" charset="-122"/>
                  <a:cs typeface="NWLCTC+Î¢ÈíÑÅºÚ,Bold"/>
                </a:rPr>
                <a:t>8</a:t>
              </a:r>
              <a:r>
                <a:rPr lang="zh-CN" altLang="en-US" sz="2000" b="1" dirty="0">
                  <a:solidFill>
                    <a:srgbClr val="FFFFFF"/>
                  </a:solidFill>
                  <a:latin typeface="微软雅黑" pitchFamily="34" charset="-122"/>
                  <a:ea typeface="微软雅黑" pitchFamily="34" charset="-122"/>
                  <a:cs typeface="NWLCTC+Î¢ÈíÑÅºÚ,Bold"/>
                </a:rPr>
                <a:t>月下旬完成省级复赛</a:t>
              </a:r>
              <a:endParaRPr lang="en-US" sz="2000" b="1" dirty="0">
                <a:solidFill>
                  <a:srgbClr val="FFFFFF"/>
                </a:solidFill>
                <a:latin typeface="微软雅黑" pitchFamily="34" charset="-122"/>
                <a:ea typeface="微软雅黑" pitchFamily="34" charset="-122"/>
                <a:cs typeface="NWLCTC+Î¢ÈíÑÅºÚ,Bold"/>
              </a:endParaRPr>
            </a:p>
          </p:txBody>
        </p:sp>
        <p:pic>
          <p:nvPicPr>
            <p:cNvPr id="23558" name="Picture 6"/>
            <p:cNvPicPr>
              <a:picLocks noChangeAspect="1" noChangeArrowheads="1"/>
            </p:cNvPicPr>
            <p:nvPr/>
          </p:nvPicPr>
          <p:blipFill>
            <a:blip r:embed="rId12" cstate="print"/>
            <a:srcRect/>
            <a:stretch>
              <a:fillRect/>
            </a:stretch>
          </p:blipFill>
          <p:spPr bwMode="auto">
            <a:xfrm>
              <a:off x="10825154" y="2717771"/>
              <a:ext cx="545679" cy="965500"/>
            </a:xfrm>
            <a:prstGeom prst="rect">
              <a:avLst/>
            </a:prstGeom>
            <a:noFill/>
            <a:ln w="9525">
              <a:noFill/>
              <a:miter lim="800000"/>
              <a:headEnd/>
              <a:tailEnd/>
            </a:ln>
            <a:effectLst/>
          </p:spPr>
        </p:pic>
        <p:pic>
          <p:nvPicPr>
            <p:cNvPr id="23557" name="Picture 5"/>
            <p:cNvPicPr>
              <a:picLocks noChangeAspect="1" noChangeArrowheads="1"/>
            </p:cNvPicPr>
            <p:nvPr/>
          </p:nvPicPr>
          <p:blipFill>
            <a:blip r:embed="rId13" cstate="print"/>
            <a:srcRect/>
            <a:stretch>
              <a:fillRect/>
            </a:stretch>
          </p:blipFill>
          <p:spPr bwMode="auto">
            <a:xfrm>
              <a:off x="978946" y="2952079"/>
              <a:ext cx="9939468" cy="490058"/>
            </a:xfrm>
            <a:prstGeom prst="rect">
              <a:avLst/>
            </a:prstGeom>
            <a:noFill/>
            <a:ln w="9525">
              <a:noFill/>
              <a:miter lim="800000"/>
              <a:headEnd/>
              <a:tailEnd/>
            </a:ln>
            <a:effectLst/>
          </p:spPr>
        </p:pic>
        <p:sp>
          <p:nvSpPr>
            <p:cNvPr id="33" name="object 10"/>
            <p:cNvSpPr txBox="1"/>
            <p:nvPr/>
          </p:nvSpPr>
          <p:spPr>
            <a:xfrm>
              <a:off x="8211711" y="3067433"/>
              <a:ext cx="1661442" cy="307777"/>
            </a:xfrm>
            <a:prstGeom prst="rect">
              <a:avLst/>
            </a:prstGeom>
          </p:spPr>
          <p:txBody>
            <a:bodyPr vert="horz" wrap="square" lIns="0" tIns="0" rIns="0" bIns="0" rtlCol="0">
              <a:spAutoFit/>
            </a:bodyPr>
            <a:lstStyle/>
            <a:p>
              <a:pPr marL="0" marR="0">
                <a:lnSpc>
                  <a:spcPts val="2375"/>
                </a:lnSpc>
                <a:spcBef>
                  <a:spcPts val="0"/>
                </a:spcBef>
                <a:spcAft>
                  <a:spcPts val="0"/>
                </a:spcAft>
              </a:pPr>
              <a:r>
                <a:rPr lang="en-US" sz="2000" b="1" dirty="0">
                  <a:solidFill>
                    <a:srgbClr val="FFFFFF"/>
                  </a:solidFill>
                  <a:latin typeface="微软雅黑" pitchFamily="34" charset="-122"/>
                  <a:ea typeface="微软雅黑" pitchFamily="34" charset="-122"/>
                  <a:cs typeface="UOATAN+Î¢ÈíÑÅºÚ,Bold"/>
                </a:rPr>
                <a:t>9</a:t>
              </a:r>
              <a:r>
                <a:rPr sz="2000" b="1" dirty="0">
                  <a:solidFill>
                    <a:srgbClr val="FFFFFF"/>
                  </a:solidFill>
                  <a:latin typeface="微软雅黑" pitchFamily="34" charset="-122"/>
                  <a:ea typeface="微软雅黑" pitchFamily="34" charset="-122"/>
                  <a:cs typeface="NWLCTC+Î¢ÈíÑÅºÚ,Bold"/>
                </a:rPr>
                <a:t>月</a:t>
              </a:r>
              <a:r>
                <a:rPr lang="zh-CN" altLang="en-US" sz="2000" b="1" dirty="0">
                  <a:solidFill>
                    <a:srgbClr val="FFFFFF"/>
                  </a:solidFill>
                  <a:latin typeface="微软雅黑" pitchFamily="34" charset="-122"/>
                  <a:ea typeface="微软雅黑" pitchFamily="34" charset="-122"/>
                  <a:cs typeface="NWLCTC+Î¢ÈíÑÅºÚ,Bold"/>
                </a:rPr>
                <a:t>上</a:t>
              </a:r>
              <a:r>
                <a:rPr sz="2000" b="1" dirty="0">
                  <a:solidFill>
                    <a:srgbClr val="FFFFFF"/>
                  </a:solidFill>
                  <a:latin typeface="微软雅黑" pitchFamily="34" charset="-122"/>
                  <a:ea typeface="微软雅黑" pitchFamily="34" charset="-122"/>
                  <a:cs typeface="NWLCTC+Î¢ÈíÑÅºÚ,Bold"/>
                </a:rPr>
                <a:t>旬</a:t>
              </a:r>
            </a:p>
          </p:txBody>
        </p:sp>
        <p:sp>
          <p:nvSpPr>
            <p:cNvPr id="25" name="object 7"/>
            <p:cNvSpPr txBox="1"/>
            <p:nvPr/>
          </p:nvSpPr>
          <p:spPr>
            <a:xfrm>
              <a:off x="2049319" y="3038357"/>
              <a:ext cx="995693" cy="307777"/>
            </a:xfrm>
            <a:prstGeom prst="rect">
              <a:avLst/>
            </a:prstGeom>
          </p:spPr>
          <p:txBody>
            <a:bodyPr vert="horz" wrap="square" lIns="0" tIns="0" rIns="0" bIns="0" rtlCol="0">
              <a:spAutoFit/>
            </a:bodyPr>
            <a:lstStyle/>
            <a:p>
              <a:pPr marL="0" marR="0">
                <a:lnSpc>
                  <a:spcPts val="2375"/>
                </a:lnSpc>
                <a:spcBef>
                  <a:spcPts val="0"/>
                </a:spcBef>
                <a:spcAft>
                  <a:spcPts val="0"/>
                </a:spcAft>
              </a:pPr>
              <a:r>
                <a:rPr lang="en-US" altLang="zh-CN" sz="2000" b="1" dirty="0">
                  <a:solidFill>
                    <a:srgbClr val="FFFFFF"/>
                  </a:solidFill>
                  <a:latin typeface="微软雅黑" pitchFamily="34" charset="-122"/>
                  <a:ea typeface="微软雅黑" pitchFamily="34" charset="-122"/>
                  <a:cs typeface="UOATAN+Î¢ÈíÑÅºÚ,Bold"/>
                </a:rPr>
                <a:t>4—</a:t>
              </a:r>
              <a:r>
                <a:rPr lang="en-US" sz="2000" b="1" dirty="0">
                  <a:solidFill>
                    <a:srgbClr val="FFFFFF"/>
                  </a:solidFill>
                  <a:latin typeface="微软雅黑" pitchFamily="34" charset="-122"/>
                  <a:ea typeface="微软雅黑" pitchFamily="34" charset="-122"/>
                  <a:cs typeface="UOATAN+Î¢ÈíÑÅºÚ,Bold"/>
                </a:rPr>
                <a:t>6</a:t>
              </a:r>
              <a:r>
                <a:rPr lang="zh-CN" altLang="en-US" sz="2000" b="1" dirty="0">
                  <a:solidFill>
                    <a:srgbClr val="FFFFFF"/>
                  </a:solidFill>
                  <a:latin typeface="微软雅黑" pitchFamily="34" charset="-122"/>
                  <a:ea typeface="微软雅黑" pitchFamily="34" charset="-122"/>
                  <a:cs typeface="UOATAN+Î¢ÈíÑÅºÚ,Bold"/>
                </a:rPr>
                <a:t>月</a:t>
              </a:r>
              <a:endParaRPr sz="2000" b="1" dirty="0">
                <a:solidFill>
                  <a:srgbClr val="FFFFFF"/>
                </a:solidFill>
                <a:latin typeface="微软雅黑" pitchFamily="34" charset="-122"/>
                <a:ea typeface="微软雅黑" pitchFamily="34" charset="-122"/>
                <a:cs typeface="UOATAN+Î¢ÈíÑÅºÚ,Bold"/>
              </a:endParaRPr>
            </a:p>
          </p:txBody>
        </p:sp>
        <p:sp>
          <p:nvSpPr>
            <p:cNvPr id="34" name="object 10"/>
            <p:cNvSpPr txBox="1"/>
            <p:nvPr/>
          </p:nvSpPr>
          <p:spPr>
            <a:xfrm>
              <a:off x="5260959" y="3043914"/>
              <a:ext cx="1249371" cy="307777"/>
            </a:xfrm>
            <a:prstGeom prst="rect">
              <a:avLst/>
            </a:prstGeom>
          </p:spPr>
          <p:txBody>
            <a:bodyPr vert="horz" wrap="square" lIns="0" tIns="0" rIns="0" bIns="0" rtlCol="0">
              <a:spAutoFit/>
            </a:bodyPr>
            <a:lstStyle/>
            <a:p>
              <a:pPr marL="0" marR="0">
                <a:lnSpc>
                  <a:spcPts val="2375"/>
                </a:lnSpc>
                <a:spcBef>
                  <a:spcPts val="0"/>
                </a:spcBef>
                <a:spcAft>
                  <a:spcPts val="0"/>
                </a:spcAft>
              </a:pPr>
              <a:r>
                <a:rPr lang="en-US" sz="2000" b="1" dirty="0">
                  <a:solidFill>
                    <a:srgbClr val="FFFFFF"/>
                  </a:solidFill>
                  <a:latin typeface="微软雅黑" pitchFamily="34" charset="-122"/>
                  <a:ea typeface="微软雅黑" pitchFamily="34" charset="-122"/>
                  <a:cs typeface="UOATAN+Î¢ÈíÑÅºÚ,Bold"/>
                </a:rPr>
                <a:t>6</a:t>
              </a:r>
              <a:r>
                <a:rPr lang="en-US" altLang="zh-CN" sz="2000" b="1" dirty="0">
                  <a:solidFill>
                    <a:srgbClr val="FFFFFF"/>
                  </a:solidFill>
                  <a:latin typeface="微软雅黑" pitchFamily="34" charset="-122"/>
                  <a:ea typeface="微软雅黑" pitchFamily="34" charset="-122"/>
                  <a:cs typeface="UOATAN+Î¢ÈíÑÅºÚ,Bold"/>
                </a:rPr>
                <a:t>—8</a:t>
              </a:r>
              <a:r>
                <a:rPr lang="zh-CN" altLang="en-US" sz="2000" b="1" dirty="0">
                  <a:solidFill>
                    <a:srgbClr val="FFFFFF"/>
                  </a:solidFill>
                  <a:latin typeface="微软雅黑" pitchFamily="34" charset="-122"/>
                  <a:ea typeface="微软雅黑" pitchFamily="34" charset="-122"/>
                  <a:cs typeface="UOATAN+Î¢ÈíÑÅºÚ,Bold"/>
                </a:rPr>
                <a:t>月</a:t>
              </a:r>
              <a:endParaRPr sz="2000" b="1" dirty="0">
                <a:solidFill>
                  <a:srgbClr val="FFFFFF"/>
                </a:solidFill>
                <a:latin typeface="微软雅黑" pitchFamily="34" charset="-122"/>
                <a:ea typeface="微软雅黑" pitchFamily="34" charset="-122"/>
                <a:cs typeface="NWLCTC+Î¢ÈíÑÅºÚ,Bold"/>
              </a:endParaRPr>
            </a:p>
          </p:txBody>
        </p:sp>
        <p:sp>
          <p:nvSpPr>
            <p:cNvPr id="35" name="object 4"/>
            <p:cNvSpPr txBox="1"/>
            <p:nvPr/>
          </p:nvSpPr>
          <p:spPr>
            <a:xfrm>
              <a:off x="8249061" y="2209330"/>
              <a:ext cx="1355776" cy="340786"/>
            </a:xfrm>
            <a:prstGeom prst="rect">
              <a:avLst/>
            </a:prstGeom>
          </p:spPr>
          <p:txBody>
            <a:bodyPr vert="horz" wrap="square" lIns="0" tIns="0" rIns="0" bIns="0" rtlCol="0">
              <a:spAutoFit/>
            </a:bodyPr>
            <a:lstStyle/>
            <a:p>
              <a:pPr>
                <a:lnSpc>
                  <a:spcPts val="2375"/>
                </a:lnSpc>
              </a:pPr>
              <a:r>
                <a:rPr lang="zh-CN" altLang="en-US" b="1" dirty="0">
                  <a:solidFill>
                    <a:srgbClr val="FFFFFF"/>
                  </a:solidFill>
                  <a:latin typeface="微软雅黑" pitchFamily="34" charset="-122"/>
                  <a:ea typeface="微软雅黑" pitchFamily="34" charset="-122"/>
                  <a:cs typeface="NWLCTC+Î¢ÈíÑÅºÚ,Bold"/>
                </a:rPr>
                <a:t>省级决赛</a:t>
              </a:r>
              <a:endParaRPr b="1" dirty="0">
                <a:solidFill>
                  <a:srgbClr val="FFFFFF"/>
                </a:solidFill>
                <a:latin typeface="微软雅黑" pitchFamily="34" charset="-122"/>
                <a:ea typeface="微软雅黑" pitchFamily="34" charset="-122"/>
                <a:cs typeface="NWLCTC+Î¢ÈíÑÅºÚ,Bold"/>
              </a:endParaRPr>
            </a:p>
          </p:txBody>
        </p:sp>
        <p:pic>
          <p:nvPicPr>
            <p:cNvPr id="23567" name="Picture 15"/>
            <p:cNvPicPr>
              <a:picLocks noChangeAspect="1" noChangeArrowheads="1"/>
            </p:cNvPicPr>
            <p:nvPr/>
          </p:nvPicPr>
          <p:blipFill>
            <a:blip r:embed="rId14" cstate="print"/>
            <a:srcRect/>
            <a:stretch>
              <a:fillRect/>
            </a:stretch>
          </p:blipFill>
          <p:spPr bwMode="auto">
            <a:xfrm>
              <a:off x="7175234" y="4099247"/>
              <a:ext cx="2977565" cy="1527002"/>
            </a:xfrm>
            <a:prstGeom prst="rect">
              <a:avLst/>
            </a:prstGeom>
            <a:noFill/>
            <a:ln w="9525">
              <a:noFill/>
              <a:miter lim="800000"/>
              <a:headEnd/>
              <a:tailEnd/>
            </a:ln>
            <a:effectLst/>
          </p:spPr>
        </p:pic>
        <p:pic>
          <p:nvPicPr>
            <p:cNvPr id="23568" name="Picture 16"/>
            <p:cNvPicPr>
              <a:picLocks noChangeAspect="1" noChangeArrowheads="1"/>
            </p:cNvPicPr>
            <p:nvPr/>
          </p:nvPicPr>
          <p:blipFill>
            <a:blip r:embed="rId15" cstate="print"/>
            <a:srcRect/>
            <a:stretch>
              <a:fillRect/>
            </a:stretch>
          </p:blipFill>
          <p:spPr bwMode="auto">
            <a:xfrm>
              <a:off x="8334465" y="4259598"/>
              <a:ext cx="821682" cy="431611"/>
            </a:xfrm>
            <a:prstGeom prst="rect">
              <a:avLst/>
            </a:prstGeom>
            <a:noFill/>
            <a:ln w="9525">
              <a:noFill/>
              <a:miter lim="800000"/>
              <a:headEnd/>
              <a:tailEnd/>
            </a:ln>
            <a:effectLst/>
          </p:spPr>
        </p:pic>
        <p:pic>
          <p:nvPicPr>
            <p:cNvPr id="39" name="Picture 16"/>
            <p:cNvPicPr>
              <a:picLocks noChangeAspect="1" noChangeArrowheads="1"/>
            </p:cNvPicPr>
            <p:nvPr/>
          </p:nvPicPr>
          <p:blipFill>
            <a:blip r:embed="rId15" cstate="print"/>
            <a:srcRect/>
            <a:stretch>
              <a:fillRect/>
            </a:stretch>
          </p:blipFill>
          <p:spPr bwMode="auto">
            <a:xfrm>
              <a:off x="7385180" y="4941624"/>
              <a:ext cx="821682" cy="431611"/>
            </a:xfrm>
            <a:prstGeom prst="rect">
              <a:avLst/>
            </a:prstGeom>
            <a:noFill/>
            <a:ln w="9525">
              <a:noFill/>
              <a:miter lim="800000"/>
              <a:headEnd/>
              <a:tailEnd/>
            </a:ln>
            <a:effectLst/>
          </p:spPr>
        </p:pic>
        <p:pic>
          <p:nvPicPr>
            <p:cNvPr id="23570" name="Picture 18"/>
            <p:cNvPicPr>
              <a:picLocks noChangeAspect="1" noChangeArrowheads="1"/>
            </p:cNvPicPr>
            <p:nvPr/>
          </p:nvPicPr>
          <p:blipFill>
            <a:blip r:embed="rId16" cstate="print"/>
            <a:srcRect/>
            <a:stretch>
              <a:fillRect/>
            </a:stretch>
          </p:blipFill>
          <p:spPr bwMode="auto">
            <a:xfrm>
              <a:off x="8060591" y="3463809"/>
              <a:ext cx="1160626" cy="533834"/>
            </a:xfrm>
            <a:prstGeom prst="rect">
              <a:avLst/>
            </a:prstGeom>
            <a:noFill/>
            <a:ln w="9525">
              <a:noFill/>
              <a:miter lim="800000"/>
              <a:headEnd/>
              <a:tailEnd/>
            </a:ln>
            <a:effectLst/>
          </p:spPr>
        </p:pic>
        <p:pic>
          <p:nvPicPr>
            <p:cNvPr id="23569" name="Picture 17"/>
            <p:cNvPicPr>
              <a:picLocks noChangeAspect="1" noChangeArrowheads="1"/>
            </p:cNvPicPr>
            <p:nvPr/>
          </p:nvPicPr>
          <p:blipFill>
            <a:blip r:embed="rId17" cstate="print"/>
            <a:srcRect/>
            <a:stretch>
              <a:fillRect/>
            </a:stretch>
          </p:blipFill>
          <p:spPr bwMode="auto">
            <a:xfrm>
              <a:off x="8319963" y="3978317"/>
              <a:ext cx="728155" cy="205250"/>
            </a:xfrm>
            <a:prstGeom prst="rect">
              <a:avLst/>
            </a:prstGeom>
            <a:noFill/>
            <a:ln w="9525">
              <a:noFill/>
              <a:miter lim="800000"/>
              <a:headEnd/>
              <a:tailEnd/>
            </a:ln>
            <a:effectLst/>
          </p:spPr>
        </p:pic>
        <p:sp>
          <p:nvSpPr>
            <p:cNvPr id="42" name="object 11"/>
            <p:cNvSpPr txBox="1"/>
            <p:nvPr/>
          </p:nvSpPr>
          <p:spPr>
            <a:xfrm>
              <a:off x="7459778" y="4251502"/>
              <a:ext cx="2635025" cy="961802"/>
            </a:xfrm>
            <a:prstGeom prst="rect">
              <a:avLst/>
            </a:prstGeom>
          </p:spPr>
          <p:txBody>
            <a:bodyPr vert="horz" wrap="square" lIns="0" tIns="0" rIns="0" bIns="0" rtlCol="0">
              <a:spAutoFit/>
            </a:bodyPr>
            <a:lstStyle/>
            <a:p>
              <a:pPr marL="0" marR="0">
                <a:lnSpc>
                  <a:spcPts val="2378"/>
                </a:lnSpc>
                <a:spcBef>
                  <a:spcPts val="0"/>
                </a:spcBef>
                <a:spcAft>
                  <a:spcPts val="0"/>
                </a:spcAft>
              </a:pPr>
              <a:r>
                <a:rPr sz="1600" b="1" dirty="0">
                  <a:solidFill>
                    <a:srgbClr val="FFFFFF"/>
                  </a:solidFill>
                  <a:latin typeface="微软雅黑" pitchFamily="34" charset="-122"/>
                  <a:ea typeface="微软雅黑" pitchFamily="34" charset="-122"/>
                  <a:cs typeface="NWLCTC+Î¢ÈíÑÅºÚ,Bold"/>
                </a:rPr>
                <a:t>全</a:t>
              </a:r>
              <a:r>
                <a:rPr lang="zh-CN" altLang="en-US" sz="1600" b="1" dirty="0">
                  <a:solidFill>
                    <a:srgbClr val="FFFFFF"/>
                  </a:solidFill>
                  <a:latin typeface="微软雅黑" pitchFamily="34" charset="-122"/>
                  <a:ea typeface="微软雅黑" pitchFamily="34" charset="-122"/>
                  <a:cs typeface="NWLCTC+Î¢ÈíÑÅºÚ,Bold"/>
                </a:rPr>
                <a:t>省遴选</a:t>
              </a:r>
              <a:r>
                <a:rPr lang="en-US" sz="1600" b="1" dirty="0">
                  <a:solidFill>
                    <a:srgbClr val="FFFF00"/>
                  </a:solidFill>
                  <a:latin typeface="微软雅黑" pitchFamily="34" charset="-122"/>
                  <a:ea typeface="微软雅黑" pitchFamily="34" charset="-122"/>
                  <a:cs typeface="UOATAN+Î¢ÈíÑÅºÚ,Bold"/>
                </a:rPr>
                <a:t>5</a:t>
              </a:r>
              <a:r>
                <a:rPr sz="1600" b="1" dirty="0">
                  <a:solidFill>
                    <a:srgbClr val="FFFF00"/>
                  </a:solidFill>
                  <a:latin typeface="微软雅黑" pitchFamily="34" charset="-122"/>
                  <a:ea typeface="微软雅黑" pitchFamily="34" charset="-122"/>
                  <a:cs typeface="UOATAN+Î¢ÈíÑÅºÚ,Bold"/>
                </a:rPr>
                <a:t>00</a:t>
              </a:r>
              <a:r>
                <a:rPr sz="1600" b="1" dirty="0">
                  <a:solidFill>
                    <a:srgbClr val="FFFF00"/>
                  </a:solidFill>
                  <a:latin typeface="微软雅黑" pitchFamily="34" charset="-122"/>
                  <a:ea typeface="微软雅黑" pitchFamily="34" charset="-122"/>
                  <a:cs typeface="NWLCTC+Î¢ÈíÑÅºÚ,Bold"/>
                </a:rPr>
                <a:t>个项目</a:t>
              </a:r>
              <a:r>
                <a:rPr sz="1600" b="1" dirty="0">
                  <a:solidFill>
                    <a:srgbClr val="FFFFFF"/>
                  </a:solidFill>
                  <a:latin typeface="微软雅黑" pitchFamily="34" charset="-122"/>
                  <a:ea typeface="微软雅黑" pitchFamily="34" charset="-122"/>
                  <a:cs typeface="NWLCTC+Î¢ÈíÑÅºÚ,Bold"/>
                </a:rPr>
                <a:t>入围</a:t>
              </a:r>
              <a:endParaRPr lang="en-US" sz="1600" b="1" dirty="0">
                <a:solidFill>
                  <a:srgbClr val="FFFFFF"/>
                </a:solidFill>
                <a:latin typeface="微软雅黑" pitchFamily="34" charset="-122"/>
                <a:ea typeface="微软雅黑" pitchFamily="34" charset="-122"/>
                <a:cs typeface="NWLCTC+Î¢ÈíÑÅºÚ,Bold"/>
              </a:endParaRPr>
            </a:p>
            <a:p>
              <a:pPr marL="0" marR="0">
                <a:lnSpc>
                  <a:spcPts val="2378"/>
                </a:lnSpc>
                <a:spcBef>
                  <a:spcPts val="0"/>
                </a:spcBef>
                <a:spcAft>
                  <a:spcPts val="0"/>
                </a:spcAft>
              </a:pPr>
              <a:r>
                <a:rPr lang="zh-CN" altLang="en-US" sz="1600" b="1" dirty="0">
                  <a:solidFill>
                    <a:srgbClr val="FFFFFF"/>
                  </a:solidFill>
                  <a:latin typeface="微软雅黑" pitchFamily="34" charset="-122"/>
                  <a:ea typeface="微软雅黑" pitchFamily="34" charset="-122"/>
                  <a:cs typeface="NWLCTC+Î¢ÈíÑÅºÚ,Bold"/>
                </a:rPr>
                <a:t>省级</a:t>
              </a:r>
              <a:r>
                <a:rPr sz="1600" b="1" dirty="0" err="1">
                  <a:solidFill>
                    <a:srgbClr val="FFFFFF"/>
                  </a:solidFill>
                  <a:latin typeface="微软雅黑" pitchFamily="34" charset="-122"/>
                  <a:ea typeface="微软雅黑" pitchFamily="34" charset="-122"/>
                  <a:cs typeface="NWLCTC+Î¢ÈíÑÅºÚ,Bold"/>
                </a:rPr>
                <a:t>决赛</a:t>
              </a:r>
              <a:r>
                <a:rPr lang="zh-CN" altLang="en-US" sz="1600" b="1" dirty="0">
                  <a:solidFill>
                    <a:srgbClr val="FFFFFF"/>
                  </a:solidFill>
                  <a:latin typeface="微软雅黑" pitchFamily="34" charset="-122"/>
                  <a:ea typeface="微软雅黑" pitchFamily="34" charset="-122"/>
                  <a:cs typeface="NWLCTC+Î¢ÈíÑÅºÚ,Bold"/>
                </a:rPr>
                <a:t>，</a:t>
              </a:r>
              <a:r>
                <a:rPr lang="en-US" altLang="zh-CN" sz="1600" b="1" dirty="0">
                  <a:solidFill>
                    <a:srgbClr val="FFFF00"/>
                  </a:solidFill>
                  <a:latin typeface="微软雅黑" pitchFamily="34" charset="-122"/>
                  <a:ea typeface="微软雅黑" pitchFamily="34" charset="-122"/>
                  <a:cs typeface="UOATAN+Î¢ÈíÑÅºÚ,Bold"/>
                </a:rPr>
                <a:t>160</a:t>
              </a:r>
              <a:r>
                <a:rPr lang="zh-CN" altLang="en-US" sz="1600" b="1" dirty="0">
                  <a:solidFill>
                    <a:srgbClr val="FFFF00"/>
                  </a:solidFill>
                  <a:latin typeface="微软雅黑" pitchFamily="34" charset="-122"/>
                  <a:ea typeface="微软雅黑" pitchFamily="34" charset="-122"/>
                  <a:cs typeface="NWLCTC+Î¢ÈíÑÅºÚ,Bold"/>
                </a:rPr>
                <a:t>个项目</a:t>
              </a:r>
              <a:endParaRPr lang="en-US" altLang="zh-CN" sz="1600" b="1" dirty="0">
                <a:solidFill>
                  <a:srgbClr val="FFFF00"/>
                </a:solidFill>
                <a:latin typeface="微软雅黑" pitchFamily="34" charset="-122"/>
                <a:ea typeface="微软雅黑" pitchFamily="34" charset="-122"/>
                <a:cs typeface="NWLCTC+Î¢ÈíÑÅºÚ,Bold"/>
              </a:endParaRPr>
            </a:p>
            <a:p>
              <a:pPr>
                <a:lnSpc>
                  <a:spcPts val="2700"/>
                </a:lnSpc>
              </a:pPr>
              <a:r>
                <a:rPr lang="zh-CN" altLang="en-US" sz="1600" b="1" dirty="0">
                  <a:solidFill>
                    <a:schemeClr val="bg1"/>
                  </a:solidFill>
                  <a:latin typeface="微软雅黑" pitchFamily="34" charset="-122"/>
                  <a:ea typeface="微软雅黑" pitchFamily="34" charset="-122"/>
                  <a:cs typeface="NWLCTC+Î¢ÈíÑÅºÚ,Bold"/>
                </a:rPr>
                <a:t>进入省级</a:t>
              </a:r>
              <a:r>
                <a:rPr lang="zh-CN" altLang="en-US" sz="1600" b="1" dirty="0">
                  <a:solidFill>
                    <a:srgbClr val="FFFFFF"/>
                  </a:solidFill>
                  <a:latin typeface="微软雅黑" pitchFamily="34" charset="-122"/>
                  <a:ea typeface="微软雅黑" pitchFamily="34" charset="-122"/>
                  <a:cs typeface="NWLCTC+Î¢ÈíÑÅºÚ,Bold"/>
                </a:rPr>
                <a:t>决赛现场比赛</a:t>
              </a:r>
            </a:p>
          </p:txBody>
        </p:sp>
      </p:grpSp>
      <p:sp>
        <p:nvSpPr>
          <p:cNvPr id="38" name="object 10"/>
          <p:cNvSpPr txBox="1"/>
          <p:nvPr/>
        </p:nvSpPr>
        <p:spPr>
          <a:xfrm>
            <a:off x="925557" y="5737221"/>
            <a:ext cx="9746164" cy="307777"/>
          </a:xfrm>
          <a:prstGeom prst="rect">
            <a:avLst/>
          </a:prstGeom>
        </p:spPr>
        <p:txBody>
          <a:bodyPr vert="horz" wrap="square" lIns="0" tIns="0" rIns="0" bIns="0" rtlCol="0">
            <a:spAutoFit/>
          </a:bodyPr>
          <a:lstStyle/>
          <a:p>
            <a:pPr marL="0" marR="0" algn="ctr">
              <a:lnSpc>
                <a:spcPts val="2375"/>
              </a:lnSpc>
              <a:spcBef>
                <a:spcPts val="0"/>
              </a:spcBef>
              <a:spcAft>
                <a:spcPts val="0"/>
              </a:spcAft>
            </a:pPr>
            <a:r>
              <a:rPr lang="zh-CN" altLang="en-US" sz="2000" b="1" dirty="0">
                <a:solidFill>
                  <a:srgbClr val="FFFFFF"/>
                </a:solidFill>
                <a:latin typeface="微软雅黑" pitchFamily="34" charset="-122"/>
                <a:ea typeface="微软雅黑" pitchFamily="34" charset="-122"/>
                <a:cs typeface="NWLCTC+Î¢ÈíÑÅºÚ,Bold"/>
              </a:rPr>
              <a:t>鼓励、支持各高校</a:t>
            </a:r>
            <a:r>
              <a:rPr lang="en-US" altLang="zh-CN" sz="2000" b="1" dirty="0">
                <a:solidFill>
                  <a:srgbClr val="FFFFFF"/>
                </a:solidFill>
                <a:latin typeface="微软雅黑" pitchFamily="34" charset="-122"/>
                <a:ea typeface="微软雅黑" pitchFamily="34" charset="-122"/>
                <a:cs typeface="NWLCTC+Î¢ÈíÑÅºÚ,Bold"/>
              </a:rPr>
              <a:t>3—9</a:t>
            </a:r>
            <a:r>
              <a:rPr lang="zh-CN" altLang="en-US" sz="2000" b="1" dirty="0">
                <a:solidFill>
                  <a:srgbClr val="FFFFFF"/>
                </a:solidFill>
                <a:latin typeface="微软雅黑" pitchFamily="34" charset="-122"/>
                <a:ea typeface="微软雅黑" pitchFamily="34" charset="-122"/>
                <a:cs typeface="NWLCTC+Î¢ÈíÑÅºÚ,Bold"/>
              </a:rPr>
              <a:t>月面向全体参赛学生积极开展“青年红色筑梦之旅活动”</a:t>
            </a:r>
            <a:endParaRPr sz="2000" b="1" dirty="0">
              <a:solidFill>
                <a:srgbClr val="FFFFFF"/>
              </a:solidFill>
              <a:latin typeface="微软雅黑" pitchFamily="34" charset="-122"/>
              <a:ea typeface="微软雅黑" pitchFamily="34" charset="-122"/>
              <a:cs typeface="NWLCTC+Î¢ÈíÑÅºÚ,Bold"/>
            </a:endParaRPr>
          </a:p>
        </p:txBody>
      </p:sp>
      <p:sp>
        <p:nvSpPr>
          <p:cNvPr id="40" name="TextBox 54"/>
          <p:cNvSpPr txBox="1"/>
          <p:nvPr/>
        </p:nvSpPr>
        <p:spPr bwMode="auto">
          <a:xfrm>
            <a:off x="-144965" y="1075645"/>
            <a:ext cx="12192000" cy="677108"/>
          </a:xfrm>
          <a:prstGeom prst="rect">
            <a:avLst/>
          </a:prstGeom>
          <a:noFill/>
          <a:ln w="9525">
            <a:noFill/>
            <a:miter lim="800000"/>
            <a:headEnd/>
            <a:tailEnd/>
          </a:ln>
          <a:extLst/>
        </p:spPr>
        <p:txBody>
          <a:bodyPr wrap="square">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pPr algn="ctr"/>
            <a:r>
              <a:rPr lang="zh-CN" altLang="en-US" sz="3800" kern="0" dirty="0">
                <a:solidFill>
                  <a:srgbClr val="C00000"/>
                </a:solidFill>
                <a:latin typeface="微软雅黑" pitchFamily="34" charset="-122"/>
                <a:cs typeface="+mj-cs"/>
                <a:sym typeface="Calibri" pitchFamily="34" charset="0"/>
              </a:rPr>
              <a:t>赛程安排</a:t>
            </a:r>
          </a:p>
        </p:txBody>
      </p:sp>
    </p:spTree>
    <p:extLst>
      <p:ext uri="{BB962C8B-B14F-4D97-AF65-F5344CB8AC3E}">
        <p14:creationId xmlns:p14="http://schemas.microsoft.com/office/powerpoint/2010/main" val="1140189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0" y="3057088"/>
            <a:ext cx="12192000" cy="752450"/>
          </a:xfrm>
          <a:prstGeom prst="rect">
            <a:avLst/>
          </a:prstGeom>
        </p:spPr>
        <p:txBody>
          <a:bodyPr vert="horz" wrap="square" lIns="0" tIns="0" rIns="0" bIns="0" rtlCol="0">
            <a:spAutoFit/>
          </a:bodyPr>
          <a:lstStyle/>
          <a:p>
            <a:pPr marL="0" marR="0" algn="ctr">
              <a:lnSpc>
                <a:spcPts val="6338"/>
              </a:lnSpc>
              <a:spcBef>
                <a:spcPts val="0"/>
              </a:spcBef>
              <a:spcAft>
                <a:spcPts val="0"/>
              </a:spcAft>
            </a:pPr>
            <a:r>
              <a:rPr sz="4800" b="1" dirty="0">
                <a:solidFill>
                  <a:srgbClr val="10253F"/>
                </a:solidFill>
                <a:effectLst>
                  <a:outerShdw blurRad="38100" dist="38100" dir="2700000" algn="tl">
                    <a:srgbClr val="000000">
                      <a:alpha val="43137"/>
                    </a:srgbClr>
                  </a:outerShdw>
                </a:effectLst>
                <a:latin typeface="微软雅黑" pitchFamily="34" charset="-122"/>
                <a:ea typeface="微软雅黑" pitchFamily="34" charset="-122"/>
                <a:cs typeface="NWLCTC+Î¢ÈíÑÅºÚ,Bold"/>
              </a:rPr>
              <a:t>往届大赛回顾</a:t>
            </a:r>
          </a:p>
        </p:txBody>
      </p:sp>
      <p:pic>
        <p:nvPicPr>
          <p:cNvPr id="1026" name="Picture 2"/>
          <p:cNvPicPr>
            <a:picLocks noChangeAspect="1" noChangeArrowheads="1"/>
          </p:cNvPicPr>
          <p:nvPr/>
        </p:nvPicPr>
        <p:blipFill>
          <a:blip r:embed="rId2" cstate="print"/>
          <a:srcRect/>
          <a:stretch>
            <a:fillRect/>
          </a:stretch>
        </p:blipFill>
        <p:spPr bwMode="auto">
          <a:xfrm>
            <a:off x="4265520" y="1092684"/>
            <a:ext cx="3705490" cy="1940971"/>
          </a:xfrm>
          <a:prstGeom prst="rect">
            <a:avLst/>
          </a:prstGeom>
          <a:noFill/>
          <a:ln w="9525">
            <a:noFill/>
            <a:miter lim="800000"/>
            <a:headEnd/>
            <a:tailEnd/>
          </a:ln>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38" name="object 10"/>
          <p:cNvSpPr txBox="1"/>
          <p:nvPr/>
        </p:nvSpPr>
        <p:spPr>
          <a:xfrm>
            <a:off x="925557" y="5737221"/>
            <a:ext cx="9746164" cy="307777"/>
          </a:xfrm>
          <a:prstGeom prst="rect">
            <a:avLst/>
          </a:prstGeom>
        </p:spPr>
        <p:txBody>
          <a:bodyPr vert="horz" wrap="square" lIns="0" tIns="0" rIns="0" bIns="0" rtlCol="0">
            <a:spAutoFit/>
          </a:bodyPr>
          <a:lstStyle/>
          <a:p>
            <a:pPr marL="0" marR="0" algn="ctr">
              <a:lnSpc>
                <a:spcPts val="2375"/>
              </a:lnSpc>
              <a:spcBef>
                <a:spcPts val="0"/>
              </a:spcBef>
              <a:spcAft>
                <a:spcPts val="0"/>
              </a:spcAft>
            </a:pPr>
            <a:r>
              <a:rPr lang="zh-CN" altLang="en-US" sz="2000" b="1" dirty="0">
                <a:solidFill>
                  <a:srgbClr val="FFFFFF"/>
                </a:solidFill>
                <a:latin typeface="微软雅黑" pitchFamily="34" charset="-122"/>
                <a:ea typeface="微软雅黑" pitchFamily="34" charset="-122"/>
                <a:cs typeface="NWLCTC+Î¢ÈíÑÅºÚ,Bold"/>
              </a:rPr>
              <a:t>鼓励、支持各高校</a:t>
            </a:r>
            <a:r>
              <a:rPr lang="en-US" altLang="zh-CN" sz="2000" b="1" dirty="0">
                <a:solidFill>
                  <a:srgbClr val="FFFFFF"/>
                </a:solidFill>
                <a:latin typeface="微软雅黑" pitchFamily="34" charset="-122"/>
                <a:ea typeface="微软雅黑" pitchFamily="34" charset="-122"/>
                <a:cs typeface="NWLCTC+Î¢ÈíÑÅºÚ,Bold"/>
              </a:rPr>
              <a:t>3—9</a:t>
            </a:r>
            <a:r>
              <a:rPr lang="zh-CN" altLang="en-US" sz="2000" b="1" dirty="0">
                <a:solidFill>
                  <a:srgbClr val="FFFFFF"/>
                </a:solidFill>
                <a:latin typeface="微软雅黑" pitchFamily="34" charset="-122"/>
                <a:ea typeface="微软雅黑" pitchFamily="34" charset="-122"/>
                <a:cs typeface="NWLCTC+Î¢ÈíÑÅºÚ,Bold"/>
              </a:rPr>
              <a:t>月面向全体参赛学生积极开展“青年红色筑梦之旅活动”</a:t>
            </a:r>
            <a:endParaRPr sz="2000" b="1" dirty="0">
              <a:solidFill>
                <a:srgbClr val="FFFFFF"/>
              </a:solidFill>
              <a:latin typeface="微软雅黑" pitchFamily="34" charset="-122"/>
              <a:ea typeface="微软雅黑" pitchFamily="34" charset="-122"/>
              <a:cs typeface="NWLCTC+Î¢ÈíÑÅºÚ,Bold"/>
            </a:endParaRPr>
          </a:p>
        </p:txBody>
      </p:sp>
      <p:sp>
        <p:nvSpPr>
          <p:cNvPr id="40" name="TextBox 54"/>
          <p:cNvSpPr txBox="1"/>
          <p:nvPr/>
        </p:nvSpPr>
        <p:spPr bwMode="auto">
          <a:xfrm>
            <a:off x="-144965" y="1075645"/>
            <a:ext cx="12192000" cy="646331"/>
          </a:xfrm>
          <a:prstGeom prst="rect">
            <a:avLst/>
          </a:prstGeom>
          <a:noFill/>
          <a:ln w="9525">
            <a:noFill/>
            <a:miter lim="800000"/>
            <a:headEnd/>
            <a:tailEnd/>
          </a:ln>
          <a:extLst/>
        </p:spPr>
        <p:txBody>
          <a:bodyPr wrap="square">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pPr algn="ctr"/>
            <a:r>
              <a:rPr lang="zh-CN" altLang="en-US" sz="3600" kern="0" dirty="0">
                <a:solidFill>
                  <a:srgbClr val="C00000"/>
                </a:solidFill>
                <a:latin typeface="微软雅黑" pitchFamily="34" charset="-122"/>
                <a:cs typeface="+mj-cs"/>
                <a:sym typeface="Calibri" pitchFamily="34" charset="0"/>
              </a:rPr>
              <a:t>各高校参赛报名数量要求</a:t>
            </a:r>
          </a:p>
        </p:txBody>
      </p:sp>
      <p:sp>
        <p:nvSpPr>
          <p:cNvPr id="37" name="TextBox 36"/>
          <p:cNvSpPr txBox="1"/>
          <p:nvPr/>
        </p:nvSpPr>
        <p:spPr>
          <a:xfrm>
            <a:off x="936703" y="1752847"/>
            <a:ext cx="10303726" cy="2292935"/>
          </a:xfrm>
          <a:prstGeom prst="rect">
            <a:avLst/>
          </a:prstGeom>
          <a:noFill/>
          <a:ln w="22225" cmpd="sng">
            <a:solidFill>
              <a:srgbClr val="FF0000"/>
            </a:solidFill>
          </a:ln>
        </p:spPr>
        <p:txBody>
          <a:bodyPr wrap="square" rtlCol="0">
            <a:spAutoFit/>
          </a:bodyPr>
          <a:lstStyle/>
          <a:p>
            <a:pPr marL="342900" indent="-342900" algn="just">
              <a:lnSpc>
                <a:spcPct val="130000"/>
              </a:lnSpc>
              <a:buFont typeface="Arial" panose="020B0604020202020204" pitchFamily="34" charset="0"/>
              <a:buChar char="•"/>
            </a:pPr>
            <a:r>
              <a:rPr lang="zh-CN" altLang="en-US" sz="2200" b="1" dirty="0">
                <a:solidFill>
                  <a:srgbClr val="0033CC"/>
                </a:solidFill>
                <a:latin typeface="微软雅黑" panose="020B0503020204020204" pitchFamily="34" charset="-122"/>
                <a:ea typeface="微软雅黑" panose="020B0503020204020204" pitchFamily="34" charset="-122"/>
              </a:rPr>
              <a:t>国家深化创新创业教育改革示范高校的学校报名数量不低于</a:t>
            </a:r>
            <a:r>
              <a:rPr lang="en-US" altLang="en-US" sz="2200" b="1" dirty="0">
                <a:solidFill>
                  <a:srgbClr val="FF0000"/>
                </a:solidFill>
                <a:latin typeface="微软雅黑" panose="020B0503020204020204" pitchFamily="34" charset="-122"/>
                <a:ea typeface="微软雅黑" panose="020B0503020204020204" pitchFamily="34" charset="-122"/>
              </a:rPr>
              <a:t>500</a:t>
            </a:r>
            <a:r>
              <a:rPr lang="zh-CN" altLang="en-US" sz="2200" b="1" dirty="0">
                <a:solidFill>
                  <a:srgbClr val="FF0000"/>
                </a:solidFill>
                <a:latin typeface="微软雅黑" panose="020B0503020204020204" pitchFamily="34" charset="-122"/>
                <a:ea typeface="微软雅黑" panose="020B0503020204020204" pitchFamily="34" charset="-122"/>
              </a:rPr>
              <a:t>项</a:t>
            </a:r>
            <a:r>
              <a:rPr lang="zh-CN" altLang="en-US" sz="2200" b="1" dirty="0">
                <a:solidFill>
                  <a:srgbClr val="0033CC"/>
                </a:solidFill>
                <a:latin typeface="微软雅黑" panose="020B0503020204020204" pitchFamily="34" charset="-122"/>
                <a:ea typeface="微软雅黑" panose="020B0503020204020204" pitchFamily="34" charset="-122"/>
              </a:rPr>
              <a:t>，四川省深化创新创业教育改革示范高校的学校报名数不低于</a:t>
            </a:r>
            <a:r>
              <a:rPr lang="en-US" altLang="en-US" sz="2200" b="1" dirty="0">
                <a:solidFill>
                  <a:srgbClr val="FF0000"/>
                </a:solidFill>
                <a:latin typeface="微软雅黑" panose="020B0503020204020204" pitchFamily="34" charset="-122"/>
                <a:ea typeface="微软雅黑" panose="020B0503020204020204" pitchFamily="34" charset="-122"/>
              </a:rPr>
              <a:t>300</a:t>
            </a:r>
            <a:r>
              <a:rPr lang="zh-CN" altLang="en-US" sz="2200" b="1" dirty="0">
                <a:solidFill>
                  <a:srgbClr val="FF0000"/>
                </a:solidFill>
                <a:latin typeface="微软雅黑" panose="020B0503020204020204" pitchFamily="34" charset="-122"/>
                <a:ea typeface="微软雅黑" panose="020B0503020204020204" pitchFamily="34" charset="-122"/>
              </a:rPr>
              <a:t>项</a:t>
            </a:r>
            <a:endParaRPr lang="en-US" altLang="zh-CN" sz="2200" b="1" dirty="0">
              <a:solidFill>
                <a:srgbClr val="FF0000"/>
              </a:solidFill>
              <a:latin typeface="微软雅黑" panose="020B0503020204020204" pitchFamily="34" charset="-122"/>
              <a:ea typeface="微软雅黑" panose="020B0503020204020204" pitchFamily="34" charset="-122"/>
            </a:endParaRPr>
          </a:p>
          <a:p>
            <a:pPr marL="342900" indent="-342900" algn="just">
              <a:lnSpc>
                <a:spcPct val="130000"/>
              </a:lnSpc>
              <a:buFont typeface="Arial" panose="020B0604020202020204" pitchFamily="34" charset="0"/>
              <a:buChar char="•"/>
            </a:pPr>
            <a:r>
              <a:rPr lang="zh-CN" altLang="en-US" sz="2200" b="1" dirty="0">
                <a:solidFill>
                  <a:srgbClr val="0033CC"/>
                </a:solidFill>
                <a:latin typeface="微软雅黑" panose="020B0503020204020204" pitchFamily="34" charset="-122"/>
                <a:ea typeface="微软雅黑" panose="020B0503020204020204" pitchFamily="34" charset="-122"/>
              </a:rPr>
              <a:t>其余公办本科院校报名数不低于</a:t>
            </a:r>
            <a:r>
              <a:rPr lang="en-US" altLang="en-US" sz="2200" b="1" dirty="0">
                <a:solidFill>
                  <a:srgbClr val="FF0000"/>
                </a:solidFill>
                <a:latin typeface="微软雅黑" panose="020B0503020204020204" pitchFamily="34" charset="-122"/>
                <a:ea typeface="微软雅黑" panose="020B0503020204020204" pitchFamily="34" charset="-122"/>
              </a:rPr>
              <a:t>100</a:t>
            </a:r>
            <a:r>
              <a:rPr lang="zh-CN" altLang="en-US" sz="2200" b="1" dirty="0">
                <a:solidFill>
                  <a:srgbClr val="FF0000"/>
                </a:solidFill>
                <a:latin typeface="微软雅黑" panose="020B0503020204020204" pitchFamily="34" charset="-122"/>
                <a:ea typeface="微软雅黑" panose="020B0503020204020204" pitchFamily="34" charset="-122"/>
              </a:rPr>
              <a:t>项</a:t>
            </a:r>
            <a:endParaRPr lang="en-US" altLang="zh-CN" sz="2200" b="1" dirty="0">
              <a:solidFill>
                <a:srgbClr val="FF0000"/>
              </a:solidFill>
              <a:latin typeface="微软雅黑" panose="020B0503020204020204" pitchFamily="34" charset="-122"/>
              <a:ea typeface="微软雅黑" panose="020B0503020204020204" pitchFamily="34" charset="-122"/>
            </a:endParaRPr>
          </a:p>
          <a:p>
            <a:pPr marL="342900" indent="-342900" algn="just">
              <a:lnSpc>
                <a:spcPct val="130000"/>
              </a:lnSpc>
              <a:buFont typeface="Arial" panose="020B0604020202020204" pitchFamily="34" charset="0"/>
              <a:buChar char="•"/>
            </a:pPr>
            <a:r>
              <a:rPr lang="zh-CN" altLang="en-US" sz="2200" b="1" dirty="0">
                <a:solidFill>
                  <a:srgbClr val="0033CC"/>
                </a:solidFill>
                <a:latin typeface="微软雅黑" panose="020B0503020204020204" pitchFamily="34" charset="-122"/>
                <a:ea typeface="微软雅黑" panose="020B0503020204020204" pitchFamily="34" charset="-122"/>
              </a:rPr>
              <a:t>民办本科院校（含独立学院）及省级示范（含培育）以上高职高专院校报名数不低于</a:t>
            </a:r>
            <a:r>
              <a:rPr lang="en-US" altLang="en-US" sz="2200" b="1" dirty="0">
                <a:solidFill>
                  <a:srgbClr val="FF0000"/>
                </a:solidFill>
                <a:latin typeface="微软雅黑" panose="020B0503020204020204" pitchFamily="34" charset="-122"/>
                <a:ea typeface="微软雅黑" panose="020B0503020204020204" pitchFamily="34" charset="-122"/>
              </a:rPr>
              <a:t>50</a:t>
            </a:r>
            <a:r>
              <a:rPr lang="zh-CN" altLang="en-US" sz="2200" b="1" dirty="0">
                <a:solidFill>
                  <a:srgbClr val="FF0000"/>
                </a:solidFill>
                <a:latin typeface="微软雅黑" panose="020B0503020204020204" pitchFamily="34" charset="-122"/>
                <a:ea typeface="微软雅黑" panose="020B0503020204020204" pitchFamily="34" charset="-122"/>
              </a:rPr>
              <a:t>项</a:t>
            </a:r>
            <a:r>
              <a:rPr lang="zh-CN" altLang="en-US" sz="2200" b="1" dirty="0">
                <a:solidFill>
                  <a:srgbClr val="0033CC"/>
                </a:solidFill>
                <a:latin typeface="微软雅黑" panose="020B0503020204020204" pitchFamily="34" charset="-122"/>
                <a:ea typeface="微软雅黑" panose="020B0503020204020204" pitchFamily="34" charset="-122"/>
              </a:rPr>
              <a:t>，非示范高职高专院校报名数不低于</a:t>
            </a:r>
            <a:r>
              <a:rPr lang="en-US" altLang="en-US" sz="2200" b="1" dirty="0">
                <a:solidFill>
                  <a:srgbClr val="FF0000"/>
                </a:solidFill>
                <a:latin typeface="微软雅黑" panose="020B0503020204020204" pitchFamily="34" charset="-122"/>
                <a:ea typeface="微软雅黑" panose="020B0503020204020204" pitchFamily="34" charset="-122"/>
              </a:rPr>
              <a:t>30</a:t>
            </a:r>
            <a:r>
              <a:rPr lang="zh-CN" altLang="en-US" sz="2200" b="1" dirty="0">
                <a:solidFill>
                  <a:srgbClr val="FF0000"/>
                </a:solidFill>
                <a:latin typeface="微软雅黑" panose="020B0503020204020204" pitchFamily="34" charset="-122"/>
                <a:ea typeface="微软雅黑" panose="020B0503020204020204" pitchFamily="34" charset="-122"/>
              </a:rPr>
              <a:t>项</a:t>
            </a:r>
          </a:p>
        </p:txBody>
      </p:sp>
      <p:sp>
        <p:nvSpPr>
          <p:cNvPr id="41" name="TextBox 40"/>
          <p:cNvSpPr txBox="1"/>
          <p:nvPr/>
        </p:nvSpPr>
        <p:spPr>
          <a:xfrm>
            <a:off x="921835" y="4224705"/>
            <a:ext cx="10303726" cy="2292935"/>
          </a:xfrm>
          <a:prstGeom prst="rect">
            <a:avLst/>
          </a:prstGeom>
          <a:noFill/>
          <a:ln w="22225" cmpd="sng">
            <a:solidFill>
              <a:srgbClr val="FF0000"/>
            </a:solidFill>
          </a:ln>
        </p:spPr>
        <p:txBody>
          <a:bodyPr wrap="square" rtlCol="0">
            <a:spAutoFit/>
          </a:bodyPr>
          <a:lstStyle/>
          <a:p>
            <a:pPr marL="342900" indent="-342900" algn="just">
              <a:lnSpc>
                <a:spcPct val="130000"/>
              </a:lnSpc>
              <a:buFont typeface="Arial" panose="020B0604020202020204" pitchFamily="34" charset="0"/>
              <a:buChar char="•"/>
            </a:pPr>
            <a:r>
              <a:rPr lang="zh-CN" altLang="en-US" sz="2200" b="1" dirty="0">
                <a:solidFill>
                  <a:srgbClr val="0033CC"/>
                </a:solidFill>
                <a:latin typeface="微软雅黑" pitchFamily="34" charset="-122"/>
                <a:ea typeface="微软雅黑" pitchFamily="34" charset="-122"/>
                <a:cs typeface="NWLCTC+Î¢ÈíÑÅºÚ,Bold"/>
              </a:rPr>
              <a:t>报名数量统计以国赛报名平台为准。</a:t>
            </a:r>
            <a:endParaRPr lang="en-US" altLang="zh-CN" sz="2200" b="1" dirty="0">
              <a:solidFill>
                <a:srgbClr val="0033CC"/>
              </a:solidFill>
              <a:latin typeface="微软雅黑" pitchFamily="34" charset="-122"/>
              <a:ea typeface="微软雅黑" pitchFamily="34" charset="-122"/>
              <a:cs typeface="NWLCTC+Î¢ÈíÑÅºÚ,Bold"/>
            </a:endParaRPr>
          </a:p>
          <a:p>
            <a:pPr marL="342900" indent="-342900" algn="just">
              <a:lnSpc>
                <a:spcPct val="130000"/>
              </a:lnSpc>
              <a:buFont typeface="Arial" panose="020B0604020202020204" pitchFamily="34" charset="0"/>
              <a:buChar char="•"/>
            </a:pPr>
            <a:r>
              <a:rPr lang="zh-CN" altLang="en-US" sz="2200" b="1" dirty="0">
                <a:solidFill>
                  <a:srgbClr val="0033CC"/>
                </a:solidFill>
                <a:latin typeface="微软雅黑" pitchFamily="34" charset="-122"/>
                <a:ea typeface="微软雅黑" pitchFamily="34" charset="-122"/>
                <a:cs typeface="NWLCTC+Î¢ÈíÑÅºÚ,Bold"/>
              </a:rPr>
              <a:t>各高校参照国赛平台报名数量，以不高于</a:t>
            </a:r>
            <a:r>
              <a:rPr lang="en-US" altLang="en-US" sz="2200" b="1" dirty="0">
                <a:solidFill>
                  <a:srgbClr val="FF0000"/>
                </a:solidFill>
                <a:latin typeface="微软雅黑" pitchFamily="34" charset="-122"/>
                <a:ea typeface="微软雅黑" pitchFamily="34" charset="-122"/>
                <a:cs typeface="NWLCTC+Î¢ÈíÑÅºÚ,Bold"/>
              </a:rPr>
              <a:t>3%</a:t>
            </a:r>
            <a:r>
              <a:rPr lang="zh-CN" altLang="en-US" sz="2200" b="1" dirty="0">
                <a:solidFill>
                  <a:srgbClr val="0033CC"/>
                </a:solidFill>
                <a:latin typeface="微软雅黑" pitchFamily="34" charset="-122"/>
                <a:ea typeface="微软雅黑" pitchFamily="34" charset="-122"/>
                <a:cs typeface="NWLCTC+Î¢ÈíÑÅºÚ,Bold"/>
              </a:rPr>
              <a:t>的比例推荐参加省赛，</a:t>
            </a:r>
            <a:r>
              <a:rPr lang="en-US" altLang="en-US" sz="2200" b="1" dirty="0">
                <a:solidFill>
                  <a:srgbClr val="0033CC"/>
                </a:solidFill>
                <a:latin typeface="微软雅黑" pitchFamily="34" charset="-122"/>
                <a:ea typeface="微软雅黑" pitchFamily="34" charset="-122"/>
                <a:cs typeface="NWLCTC+Î¢ÈíÑÅºÚ,Bold"/>
              </a:rPr>
              <a:t>2017</a:t>
            </a:r>
            <a:r>
              <a:rPr lang="zh-CN" altLang="en-US" sz="2200" b="1" dirty="0">
                <a:solidFill>
                  <a:srgbClr val="0033CC"/>
                </a:solidFill>
                <a:latin typeface="微软雅黑" pitchFamily="34" charset="-122"/>
                <a:ea typeface="微软雅黑" pitchFamily="34" charset="-122"/>
                <a:cs typeface="NWLCTC+Î¢ÈíÑÅºÚ,Bold"/>
              </a:rPr>
              <a:t>年获得优秀组织奖的高校可酌情增加参赛名额。</a:t>
            </a:r>
            <a:endParaRPr lang="en-US" altLang="zh-CN" sz="2200" b="1" dirty="0">
              <a:solidFill>
                <a:srgbClr val="0033CC"/>
              </a:solidFill>
              <a:latin typeface="微软雅黑" pitchFamily="34" charset="-122"/>
              <a:ea typeface="微软雅黑" pitchFamily="34" charset="-122"/>
              <a:cs typeface="NWLCTC+Î¢ÈíÑÅºÚ,Bold"/>
            </a:endParaRPr>
          </a:p>
          <a:p>
            <a:pPr marL="342900" indent="-342900" algn="just">
              <a:lnSpc>
                <a:spcPct val="130000"/>
              </a:lnSpc>
              <a:buFont typeface="Arial" panose="020B0604020202020204" pitchFamily="34" charset="0"/>
              <a:buChar char="•"/>
            </a:pPr>
            <a:r>
              <a:rPr lang="zh-CN" altLang="en-US" sz="2200" b="1" dirty="0">
                <a:solidFill>
                  <a:srgbClr val="0033CC"/>
                </a:solidFill>
                <a:latin typeface="微软雅黑" pitchFamily="34" charset="-122"/>
                <a:ea typeface="微软雅黑" pitchFamily="34" charset="-122"/>
                <a:cs typeface="NWLCTC+Î¢ÈíÑÅºÚ,Bold"/>
              </a:rPr>
              <a:t>省级复赛中，主赛道评选出</a:t>
            </a:r>
            <a:r>
              <a:rPr lang="en-US" altLang="en-US" sz="2200" b="1" dirty="0">
                <a:solidFill>
                  <a:srgbClr val="FF0000"/>
                </a:solidFill>
                <a:latin typeface="微软雅黑" pitchFamily="34" charset="-122"/>
                <a:ea typeface="微软雅黑" pitchFamily="34" charset="-122"/>
                <a:cs typeface="NWLCTC+Î¢ÈíÑÅºÚ,Bold"/>
              </a:rPr>
              <a:t>400</a:t>
            </a:r>
            <a:r>
              <a:rPr lang="zh-CN" altLang="en-US" sz="2200" b="1" dirty="0">
                <a:solidFill>
                  <a:srgbClr val="FF0000"/>
                </a:solidFill>
                <a:latin typeface="微软雅黑" pitchFamily="34" charset="-122"/>
                <a:ea typeface="微软雅黑" pitchFamily="34" charset="-122"/>
                <a:cs typeface="NWLCTC+Î¢ÈíÑÅºÚ,Bold"/>
              </a:rPr>
              <a:t>个</a:t>
            </a:r>
            <a:r>
              <a:rPr lang="zh-CN" altLang="en-US" sz="2200" b="1" dirty="0">
                <a:solidFill>
                  <a:srgbClr val="0033CC"/>
                </a:solidFill>
                <a:latin typeface="微软雅黑" pitchFamily="34" charset="-122"/>
                <a:ea typeface="微软雅黑" pitchFamily="34" charset="-122"/>
                <a:cs typeface="NWLCTC+Î¢ÈíÑÅºÚ,Bold"/>
              </a:rPr>
              <a:t>项目，“青年红色筑梦之旅”赛道评选出</a:t>
            </a:r>
            <a:r>
              <a:rPr lang="en-US" altLang="en-US" sz="2200" b="1" dirty="0">
                <a:solidFill>
                  <a:srgbClr val="FF0000"/>
                </a:solidFill>
                <a:latin typeface="微软雅黑" pitchFamily="34" charset="-122"/>
                <a:ea typeface="微软雅黑" pitchFamily="34" charset="-122"/>
                <a:cs typeface="NWLCTC+Î¢ÈíÑÅºÚ,Bold"/>
              </a:rPr>
              <a:t>100</a:t>
            </a:r>
            <a:r>
              <a:rPr lang="zh-CN" altLang="en-US" sz="2200" b="1" dirty="0">
                <a:solidFill>
                  <a:srgbClr val="FF0000"/>
                </a:solidFill>
                <a:latin typeface="微软雅黑" pitchFamily="34" charset="-122"/>
                <a:ea typeface="微软雅黑" pitchFamily="34" charset="-122"/>
                <a:cs typeface="NWLCTC+Î¢ÈíÑÅºÚ,Bold"/>
              </a:rPr>
              <a:t>个</a:t>
            </a:r>
            <a:r>
              <a:rPr lang="zh-CN" altLang="en-US" sz="2200" b="1" dirty="0">
                <a:solidFill>
                  <a:srgbClr val="0033CC"/>
                </a:solidFill>
                <a:latin typeface="微软雅黑" pitchFamily="34" charset="-122"/>
                <a:ea typeface="微软雅黑" pitchFamily="34" charset="-122"/>
                <a:cs typeface="NWLCTC+Î¢ÈíÑÅºÚ,Bold"/>
              </a:rPr>
              <a:t>项目。</a:t>
            </a:r>
            <a:endParaRPr lang="en-US" altLang="zh-CN" sz="2200" b="1" dirty="0">
              <a:solidFill>
                <a:srgbClr val="0033CC"/>
              </a:solidFill>
              <a:latin typeface="微软雅黑" pitchFamily="34" charset="-122"/>
              <a:ea typeface="微软雅黑" pitchFamily="34" charset="-122"/>
              <a:cs typeface="NWLCTC+Î¢ÈíÑÅºÚ,Bold"/>
            </a:endParaRPr>
          </a:p>
        </p:txBody>
      </p:sp>
    </p:spTree>
    <p:extLst>
      <p:ext uri="{BB962C8B-B14F-4D97-AF65-F5344CB8AC3E}">
        <p14:creationId xmlns:p14="http://schemas.microsoft.com/office/powerpoint/2010/main" val="11401891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grpSp>
        <p:nvGrpSpPr>
          <p:cNvPr id="2" name="组合 43"/>
          <p:cNvGrpSpPr/>
          <p:nvPr/>
        </p:nvGrpSpPr>
        <p:grpSpPr>
          <a:xfrm>
            <a:off x="626703" y="1978882"/>
            <a:ext cx="10905106" cy="3624260"/>
            <a:chOff x="677600" y="2114268"/>
            <a:chExt cx="10905106" cy="3624260"/>
          </a:xfrm>
        </p:grpSpPr>
        <p:pic>
          <p:nvPicPr>
            <p:cNvPr id="23555" name="Picture 3"/>
            <p:cNvPicPr>
              <a:picLocks noChangeAspect="1" noChangeArrowheads="1"/>
            </p:cNvPicPr>
            <p:nvPr/>
          </p:nvPicPr>
          <p:blipFill>
            <a:blip r:embed="rId3" cstate="print"/>
            <a:srcRect/>
            <a:stretch>
              <a:fillRect/>
            </a:stretch>
          </p:blipFill>
          <p:spPr bwMode="auto">
            <a:xfrm>
              <a:off x="5921265" y="2165874"/>
              <a:ext cx="1566029" cy="636058"/>
            </a:xfrm>
            <a:prstGeom prst="rect">
              <a:avLst/>
            </a:prstGeom>
            <a:noFill/>
            <a:ln w="9525">
              <a:noFill/>
              <a:miter lim="800000"/>
              <a:headEnd/>
              <a:tailEnd/>
            </a:ln>
            <a:effectLst/>
          </p:spPr>
        </p:pic>
        <p:pic>
          <p:nvPicPr>
            <p:cNvPr id="23556" name="Picture 4"/>
            <p:cNvPicPr>
              <a:picLocks noChangeAspect="1" noChangeArrowheads="1"/>
            </p:cNvPicPr>
            <p:nvPr/>
          </p:nvPicPr>
          <p:blipFill>
            <a:blip r:embed="rId4" cstate="print"/>
            <a:srcRect/>
            <a:stretch>
              <a:fillRect/>
            </a:stretch>
          </p:blipFill>
          <p:spPr bwMode="auto">
            <a:xfrm>
              <a:off x="8686163" y="2145100"/>
              <a:ext cx="1702029" cy="749640"/>
            </a:xfrm>
            <a:prstGeom prst="rect">
              <a:avLst/>
            </a:prstGeom>
            <a:noFill/>
            <a:ln w="9525">
              <a:noFill/>
              <a:miter lim="800000"/>
              <a:headEnd/>
              <a:tailEnd/>
            </a:ln>
            <a:effectLst/>
          </p:spPr>
        </p:pic>
        <p:grpSp>
          <p:nvGrpSpPr>
            <p:cNvPr id="3" name="组合 17"/>
            <p:cNvGrpSpPr/>
            <p:nvPr/>
          </p:nvGrpSpPr>
          <p:grpSpPr>
            <a:xfrm>
              <a:off x="677600" y="3440875"/>
              <a:ext cx="2513001" cy="2226831"/>
              <a:chOff x="1875268" y="3650153"/>
              <a:chExt cx="1895475" cy="1688695"/>
            </a:xfrm>
          </p:grpSpPr>
          <p:pic>
            <p:nvPicPr>
              <p:cNvPr id="23560" name="Picture 8"/>
              <p:cNvPicPr>
                <a:picLocks noChangeAspect="1" noChangeArrowheads="1"/>
              </p:cNvPicPr>
              <p:nvPr/>
            </p:nvPicPr>
            <p:blipFill>
              <a:blip r:embed="rId5" cstate="print"/>
              <a:srcRect/>
              <a:stretch>
                <a:fillRect/>
              </a:stretch>
            </p:blipFill>
            <p:spPr bwMode="auto">
              <a:xfrm>
                <a:off x="1875268" y="3650153"/>
                <a:ext cx="1895475" cy="1688695"/>
              </a:xfrm>
              <a:prstGeom prst="rect">
                <a:avLst/>
              </a:prstGeom>
              <a:noFill/>
              <a:ln w="9525">
                <a:noFill/>
                <a:miter lim="800000"/>
                <a:headEnd/>
                <a:tailEnd/>
              </a:ln>
              <a:effectLst/>
            </p:spPr>
          </p:pic>
          <p:pic>
            <p:nvPicPr>
              <p:cNvPr id="23561" name="Picture 9"/>
              <p:cNvPicPr>
                <a:picLocks noChangeAspect="1" noChangeArrowheads="1"/>
              </p:cNvPicPr>
              <p:nvPr/>
            </p:nvPicPr>
            <p:blipFill>
              <a:blip r:embed="rId6" cstate="print"/>
              <a:srcRect/>
              <a:stretch>
                <a:fillRect/>
              </a:stretch>
            </p:blipFill>
            <p:spPr bwMode="auto">
              <a:xfrm>
                <a:off x="2389494" y="4548419"/>
                <a:ext cx="1032918" cy="307416"/>
              </a:xfrm>
              <a:prstGeom prst="rect">
                <a:avLst/>
              </a:prstGeom>
              <a:noFill/>
              <a:ln w="9525">
                <a:noFill/>
                <a:miter lim="800000"/>
                <a:headEnd/>
                <a:tailEnd/>
              </a:ln>
              <a:effectLst/>
            </p:spPr>
          </p:pic>
        </p:grpSp>
        <p:pic>
          <p:nvPicPr>
            <p:cNvPr id="23554" name="Picture 2"/>
            <p:cNvPicPr>
              <a:picLocks noChangeAspect="1" noChangeArrowheads="1"/>
            </p:cNvPicPr>
            <p:nvPr/>
          </p:nvPicPr>
          <p:blipFill>
            <a:blip r:embed="rId7" cstate="print"/>
            <a:srcRect/>
            <a:stretch>
              <a:fillRect/>
            </a:stretch>
          </p:blipFill>
          <p:spPr bwMode="auto">
            <a:xfrm>
              <a:off x="1094007" y="2114268"/>
              <a:ext cx="1465356" cy="502895"/>
            </a:xfrm>
            <a:prstGeom prst="rect">
              <a:avLst/>
            </a:prstGeom>
            <a:noFill/>
            <a:ln w="9525">
              <a:noFill/>
              <a:miter lim="800000"/>
              <a:headEnd/>
              <a:tailEnd/>
            </a:ln>
            <a:effectLst/>
          </p:spPr>
        </p:pic>
        <p:pic>
          <p:nvPicPr>
            <p:cNvPr id="23562" name="Picture 10"/>
            <p:cNvPicPr>
              <a:picLocks noChangeAspect="1" noChangeArrowheads="1"/>
            </p:cNvPicPr>
            <p:nvPr/>
          </p:nvPicPr>
          <p:blipFill>
            <a:blip r:embed="rId8" cstate="print"/>
            <a:srcRect/>
            <a:stretch>
              <a:fillRect/>
            </a:stretch>
          </p:blipFill>
          <p:spPr bwMode="auto">
            <a:xfrm>
              <a:off x="1168541" y="2154136"/>
              <a:ext cx="1310069" cy="438751"/>
            </a:xfrm>
            <a:prstGeom prst="rect">
              <a:avLst/>
            </a:prstGeom>
            <a:noFill/>
            <a:ln w="9525">
              <a:noFill/>
              <a:miter lim="800000"/>
              <a:headEnd/>
              <a:tailEnd/>
            </a:ln>
            <a:effectLst/>
          </p:spPr>
        </p:pic>
        <p:pic>
          <p:nvPicPr>
            <p:cNvPr id="21" name="Picture 2"/>
            <p:cNvPicPr>
              <a:picLocks noChangeAspect="1" noChangeArrowheads="1"/>
            </p:cNvPicPr>
            <p:nvPr/>
          </p:nvPicPr>
          <p:blipFill>
            <a:blip r:embed="rId7" cstate="print"/>
            <a:srcRect/>
            <a:stretch>
              <a:fillRect/>
            </a:stretch>
          </p:blipFill>
          <p:spPr bwMode="auto">
            <a:xfrm>
              <a:off x="3509731" y="2128506"/>
              <a:ext cx="1382479" cy="601983"/>
            </a:xfrm>
            <a:prstGeom prst="rect">
              <a:avLst/>
            </a:prstGeom>
            <a:noFill/>
            <a:ln w="9525">
              <a:noFill/>
              <a:miter lim="800000"/>
              <a:headEnd/>
              <a:tailEnd/>
            </a:ln>
            <a:effectLst/>
          </p:spPr>
        </p:pic>
        <p:sp>
          <p:nvSpPr>
            <p:cNvPr id="22" name="object 14"/>
            <p:cNvSpPr txBox="1"/>
            <p:nvPr/>
          </p:nvSpPr>
          <p:spPr>
            <a:xfrm>
              <a:off x="1321682" y="2207163"/>
              <a:ext cx="1355721" cy="285784"/>
            </a:xfrm>
            <a:prstGeom prst="rect">
              <a:avLst/>
            </a:prstGeom>
          </p:spPr>
          <p:txBody>
            <a:bodyPr vert="horz" wrap="square" lIns="0" tIns="0" rIns="0" bIns="0" rtlCol="0">
              <a:spAutoFit/>
            </a:bodyPr>
            <a:lstStyle/>
            <a:p>
              <a:pPr marL="0" marR="0">
                <a:lnSpc>
                  <a:spcPts val="2375"/>
                </a:lnSpc>
                <a:spcBef>
                  <a:spcPts val="0"/>
                </a:spcBef>
                <a:spcAft>
                  <a:spcPts val="0"/>
                </a:spcAft>
              </a:pPr>
              <a:r>
                <a:rPr lang="en-US" sz="1800" b="1" dirty="0">
                  <a:solidFill>
                    <a:srgbClr val="FFFFFF"/>
                  </a:solidFill>
                  <a:latin typeface="微软雅黑" pitchFamily="34" charset="-122"/>
                  <a:ea typeface="微软雅黑" pitchFamily="34" charset="-122"/>
                  <a:cs typeface="NWLCTC+Î¢ÈíÑÅºÚ,Bold"/>
                </a:rPr>
                <a:t>  </a:t>
              </a:r>
              <a:r>
                <a:rPr sz="1800" b="1" dirty="0">
                  <a:solidFill>
                    <a:srgbClr val="FFFFFF"/>
                  </a:solidFill>
                  <a:latin typeface="微软雅黑" pitchFamily="34" charset="-122"/>
                  <a:ea typeface="微软雅黑" pitchFamily="34" charset="-122"/>
                  <a:cs typeface="NWLCTC+Î¢ÈíÑÅºÚ,Bold"/>
                </a:rPr>
                <a:t>启</a:t>
              </a:r>
              <a:r>
                <a:rPr lang="zh-CN" altLang="en-US" sz="1800" b="1" dirty="0">
                  <a:solidFill>
                    <a:srgbClr val="FFFFFF"/>
                  </a:solidFill>
                  <a:latin typeface="微软雅黑" pitchFamily="34" charset="-122"/>
                  <a:ea typeface="微软雅黑" pitchFamily="34" charset="-122"/>
                  <a:cs typeface="NWLCTC+Î¢ÈíÑÅºÚ,Bold"/>
                </a:rPr>
                <a:t>动仪式</a:t>
              </a:r>
              <a:endParaRPr sz="1800" b="1" dirty="0">
                <a:solidFill>
                  <a:srgbClr val="FFFFFF"/>
                </a:solidFill>
                <a:latin typeface="微软雅黑" pitchFamily="34" charset="-122"/>
                <a:ea typeface="微软雅黑" pitchFamily="34" charset="-122"/>
                <a:cs typeface="NWLCTC+Î¢ÈíÑÅºÚ,Bold"/>
              </a:endParaRPr>
            </a:p>
          </p:txBody>
        </p:sp>
        <p:sp>
          <p:nvSpPr>
            <p:cNvPr id="26" name="object 4"/>
            <p:cNvSpPr txBox="1"/>
            <p:nvPr/>
          </p:nvSpPr>
          <p:spPr>
            <a:xfrm>
              <a:off x="6134808" y="2335191"/>
              <a:ext cx="1355776" cy="285784"/>
            </a:xfrm>
            <a:prstGeom prst="rect">
              <a:avLst/>
            </a:prstGeom>
          </p:spPr>
          <p:txBody>
            <a:bodyPr vert="horz" wrap="square" lIns="0" tIns="0" rIns="0" bIns="0" rtlCol="0">
              <a:spAutoFit/>
            </a:bodyPr>
            <a:lstStyle/>
            <a:p>
              <a:pPr>
                <a:lnSpc>
                  <a:spcPts val="2375"/>
                </a:lnSpc>
              </a:pPr>
              <a:r>
                <a:rPr lang="zh-CN" altLang="en-US" b="1" dirty="0">
                  <a:solidFill>
                    <a:srgbClr val="FFFFFF"/>
                  </a:solidFill>
                  <a:latin typeface="微软雅黑" pitchFamily="34" charset="-122"/>
                  <a:ea typeface="微软雅黑" pitchFamily="34" charset="-122"/>
                  <a:cs typeface="NWLCTC+Î¢ÈíÑÅºÚ,Bold"/>
                </a:rPr>
                <a:t>组织实施</a:t>
              </a:r>
              <a:endParaRPr b="1" dirty="0">
                <a:solidFill>
                  <a:srgbClr val="FFFFFF"/>
                </a:solidFill>
                <a:latin typeface="微软雅黑" pitchFamily="34" charset="-122"/>
                <a:ea typeface="微软雅黑" pitchFamily="34" charset="-122"/>
                <a:cs typeface="NWLCTC+Î¢ÈíÑÅºÚ,Bold"/>
              </a:endParaRPr>
            </a:p>
          </p:txBody>
        </p:sp>
        <p:sp>
          <p:nvSpPr>
            <p:cNvPr id="27" name="object 4"/>
            <p:cNvSpPr txBox="1"/>
            <p:nvPr/>
          </p:nvSpPr>
          <p:spPr>
            <a:xfrm>
              <a:off x="3690195" y="2256383"/>
              <a:ext cx="1355776" cy="285784"/>
            </a:xfrm>
            <a:prstGeom prst="rect">
              <a:avLst/>
            </a:prstGeom>
          </p:spPr>
          <p:txBody>
            <a:bodyPr vert="horz" wrap="square" lIns="0" tIns="0" rIns="0" bIns="0" rtlCol="0">
              <a:spAutoFit/>
            </a:bodyPr>
            <a:lstStyle/>
            <a:p>
              <a:pPr marL="0" marR="0">
                <a:lnSpc>
                  <a:spcPts val="2375"/>
                </a:lnSpc>
                <a:spcBef>
                  <a:spcPts val="0"/>
                </a:spcBef>
                <a:spcAft>
                  <a:spcPts val="0"/>
                </a:spcAft>
              </a:pPr>
              <a:r>
                <a:rPr lang="zh-CN" altLang="en-US" sz="1800" b="1" dirty="0">
                  <a:solidFill>
                    <a:srgbClr val="FFFFFF"/>
                  </a:solidFill>
                  <a:latin typeface="微软雅黑" pitchFamily="34" charset="-122"/>
                  <a:ea typeface="微软雅黑" pitchFamily="34" charset="-122"/>
                  <a:cs typeface="NWLCTC+Î¢ÈíÑÅºÚ,Bold"/>
                </a:rPr>
                <a:t>活动报名</a:t>
              </a:r>
              <a:endParaRPr sz="1800" b="1" dirty="0">
                <a:solidFill>
                  <a:srgbClr val="FFFFFF"/>
                </a:solidFill>
                <a:latin typeface="微软雅黑" pitchFamily="34" charset="-122"/>
                <a:ea typeface="微软雅黑" pitchFamily="34" charset="-122"/>
                <a:cs typeface="NWLCTC+Î¢ÈíÑÅºÚ,Bold"/>
              </a:endParaRPr>
            </a:p>
          </p:txBody>
        </p:sp>
        <p:pic>
          <p:nvPicPr>
            <p:cNvPr id="23564" name="Picture 12"/>
            <p:cNvPicPr>
              <a:picLocks noChangeAspect="1" noChangeArrowheads="1"/>
            </p:cNvPicPr>
            <p:nvPr/>
          </p:nvPicPr>
          <p:blipFill>
            <a:blip r:embed="rId9" cstate="print"/>
            <a:srcRect/>
            <a:stretch>
              <a:fillRect/>
            </a:stretch>
          </p:blipFill>
          <p:spPr bwMode="auto">
            <a:xfrm>
              <a:off x="5358875" y="3393978"/>
              <a:ext cx="2598236" cy="2234714"/>
            </a:xfrm>
            <a:prstGeom prst="rect">
              <a:avLst/>
            </a:prstGeom>
            <a:noFill/>
            <a:ln w="9525">
              <a:noFill/>
              <a:miter lim="800000"/>
              <a:headEnd/>
              <a:tailEnd/>
            </a:ln>
            <a:effectLst/>
          </p:spPr>
        </p:pic>
        <p:pic>
          <p:nvPicPr>
            <p:cNvPr id="23565" name="Picture 13"/>
            <p:cNvPicPr>
              <a:picLocks noChangeAspect="1" noChangeArrowheads="1"/>
            </p:cNvPicPr>
            <p:nvPr/>
          </p:nvPicPr>
          <p:blipFill>
            <a:blip r:embed="rId10" cstate="print"/>
            <a:srcRect/>
            <a:stretch>
              <a:fillRect/>
            </a:stretch>
          </p:blipFill>
          <p:spPr bwMode="auto">
            <a:xfrm>
              <a:off x="5347727" y="4341598"/>
              <a:ext cx="1373880" cy="431611"/>
            </a:xfrm>
            <a:prstGeom prst="rect">
              <a:avLst/>
            </a:prstGeom>
            <a:noFill/>
            <a:ln w="9525">
              <a:noFill/>
              <a:miter lim="800000"/>
              <a:headEnd/>
              <a:tailEnd/>
            </a:ln>
            <a:effectLst/>
          </p:spPr>
        </p:pic>
        <p:sp>
          <p:nvSpPr>
            <p:cNvPr id="31" name="object 12"/>
            <p:cNvSpPr txBox="1"/>
            <p:nvPr/>
          </p:nvSpPr>
          <p:spPr>
            <a:xfrm>
              <a:off x="5548448" y="4253165"/>
              <a:ext cx="2219093" cy="1280351"/>
            </a:xfrm>
            <a:prstGeom prst="rect">
              <a:avLst/>
            </a:prstGeom>
          </p:spPr>
          <p:txBody>
            <a:bodyPr vert="horz" wrap="square" lIns="0" tIns="0" rIns="0" bIns="0" rtlCol="0">
              <a:spAutoFit/>
            </a:bodyPr>
            <a:lstStyle/>
            <a:p>
              <a:pPr>
                <a:lnSpc>
                  <a:spcPct val="130000"/>
                </a:lnSpc>
              </a:pPr>
              <a:r>
                <a:rPr lang="en-US" altLang="zh-CN" sz="1600" b="1" dirty="0">
                  <a:solidFill>
                    <a:srgbClr val="FFFF00"/>
                  </a:solidFill>
                  <a:latin typeface="微软雅黑" pitchFamily="34" charset="-122"/>
                  <a:ea typeface="微软雅黑" pitchFamily="34" charset="-122"/>
                  <a:cs typeface="NWLCTC+Î¢ÈíÑÅºÚ,Bold"/>
                </a:rPr>
                <a:t>4-7</a:t>
              </a:r>
              <a:r>
                <a:rPr lang="zh-CN" altLang="en-US" sz="1600" b="1" dirty="0">
                  <a:solidFill>
                    <a:srgbClr val="FFFF00"/>
                  </a:solidFill>
                  <a:latin typeface="微软雅黑" pitchFamily="34" charset="-122"/>
                  <a:ea typeface="微软雅黑" pitchFamily="34" charset="-122"/>
                  <a:cs typeface="NWLCTC+Î¢ÈíÑÅºÚ,Bold"/>
                </a:rPr>
                <a:t>月，各高校自行开展；</a:t>
              </a:r>
              <a:endParaRPr lang="en-US" altLang="zh-CN" sz="1600" b="1" dirty="0">
                <a:solidFill>
                  <a:srgbClr val="FFFF00"/>
                </a:solidFill>
                <a:latin typeface="微软雅黑" pitchFamily="34" charset="-122"/>
                <a:ea typeface="微软雅黑" pitchFamily="34" charset="-122"/>
                <a:cs typeface="NWLCTC+Î¢ÈíÑÅºÚ,Bold"/>
              </a:endParaRPr>
            </a:p>
            <a:p>
              <a:pPr>
                <a:lnSpc>
                  <a:spcPct val="130000"/>
                </a:lnSpc>
              </a:pPr>
              <a:r>
                <a:rPr lang="en-US" altLang="zh-CN" sz="1600" b="1" dirty="0">
                  <a:solidFill>
                    <a:srgbClr val="FFFF00"/>
                  </a:solidFill>
                  <a:latin typeface="微软雅黑" pitchFamily="34" charset="-122"/>
                  <a:ea typeface="微软雅黑" pitchFamily="34" charset="-122"/>
                  <a:cs typeface="NWLCTC+Î¢ÈíÑÅºÚ,Bold"/>
                </a:rPr>
                <a:t>8</a:t>
              </a:r>
              <a:r>
                <a:rPr lang="zh-CN" altLang="en-US" sz="1600" b="1" dirty="0">
                  <a:solidFill>
                    <a:srgbClr val="FFFF00"/>
                  </a:solidFill>
                  <a:latin typeface="微软雅黑" pitchFamily="34" charset="-122"/>
                  <a:ea typeface="微软雅黑" pitchFamily="34" charset="-122"/>
                  <a:cs typeface="NWLCTC+Î¢ÈíÑÅºÚ,Bold"/>
                </a:rPr>
                <a:t>月，组织四川省“青年红色筑梦之旅”团队集中实践</a:t>
              </a:r>
              <a:endParaRPr lang="zh-CN" altLang="en-US" sz="1600" b="1" dirty="0">
                <a:solidFill>
                  <a:srgbClr val="FFFFFF"/>
                </a:solidFill>
                <a:latin typeface="微软雅黑" pitchFamily="34" charset="-122"/>
                <a:ea typeface="微软雅黑" pitchFamily="34" charset="-122"/>
                <a:cs typeface="NWLCTC+Î¢ÈíÑÅºÚ,Bold"/>
              </a:endParaRPr>
            </a:p>
          </p:txBody>
        </p:sp>
        <p:pic>
          <p:nvPicPr>
            <p:cNvPr id="23558" name="Picture 6"/>
            <p:cNvPicPr>
              <a:picLocks noChangeAspect="1" noChangeArrowheads="1"/>
            </p:cNvPicPr>
            <p:nvPr/>
          </p:nvPicPr>
          <p:blipFill>
            <a:blip r:embed="rId11" cstate="print"/>
            <a:srcRect/>
            <a:stretch>
              <a:fillRect/>
            </a:stretch>
          </p:blipFill>
          <p:spPr bwMode="auto">
            <a:xfrm>
              <a:off x="11037027" y="2706620"/>
              <a:ext cx="545679" cy="965500"/>
            </a:xfrm>
            <a:prstGeom prst="rect">
              <a:avLst/>
            </a:prstGeom>
            <a:noFill/>
            <a:ln w="9525">
              <a:noFill/>
              <a:miter lim="800000"/>
              <a:headEnd/>
              <a:tailEnd/>
            </a:ln>
            <a:effectLst/>
          </p:spPr>
        </p:pic>
        <p:pic>
          <p:nvPicPr>
            <p:cNvPr id="23557" name="Picture 5"/>
            <p:cNvPicPr>
              <a:picLocks noChangeAspect="1" noChangeArrowheads="1"/>
            </p:cNvPicPr>
            <p:nvPr/>
          </p:nvPicPr>
          <p:blipFill>
            <a:blip r:embed="rId12" cstate="print"/>
            <a:srcRect/>
            <a:stretch>
              <a:fillRect/>
            </a:stretch>
          </p:blipFill>
          <p:spPr bwMode="auto">
            <a:xfrm>
              <a:off x="1112760" y="2952079"/>
              <a:ext cx="10078205" cy="490058"/>
            </a:xfrm>
            <a:prstGeom prst="rect">
              <a:avLst/>
            </a:prstGeom>
            <a:noFill/>
            <a:ln w="9525">
              <a:noFill/>
              <a:miter lim="800000"/>
              <a:headEnd/>
              <a:tailEnd/>
            </a:ln>
            <a:effectLst/>
          </p:spPr>
        </p:pic>
        <p:sp>
          <p:nvSpPr>
            <p:cNvPr id="33" name="object 10"/>
            <p:cNvSpPr txBox="1"/>
            <p:nvPr/>
          </p:nvSpPr>
          <p:spPr>
            <a:xfrm>
              <a:off x="9014590" y="3011677"/>
              <a:ext cx="1217370" cy="307777"/>
            </a:xfrm>
            <a:prstGeom prst="rect">
              <a:avLst/>
            </a:prstGeom>
          </p:spPr>
          <p:txBody>
            <a:bodyPr vert="horz" wrap="square" lIns="0" tIns="0" rIns="0" bIns="0" rtlCol="0">
              <a:spAutoFit/>
            </a:bodyPr>
            <a:lstStyle/>
            <a:p>
              <a:pPr marL="0" marR="0">
                <a:lnSpc>
                  <a:spcPts val="2375"/>
                </a:lnSpc>
                <a:spcBef>
                  <a:spcPts val="0"/>
                </a:spcBef>
                <a:spcAft>
                  <a:spcPts val="0"/>
                </a:spcAft>
              </a:pPr>
              <a:r>
                <a:rPr lang="en-US" sz="2000" b="1" dirty="0">
                  <a:solidFill>
                    <a:srgbClr val="FFFFFF"/>
                  </a:solidFill>
                  <a:latin typeface="微软雅黑" pitchFamily="34" charset="-122"/>
                  <a:ea typeface="微软雅黑" pitchFamily="34" charset="-122"/>
                  <a:cs typeface="UOATAN+Î¢ÈíÑÅºÚ,Bold"/>
                </a:rPr>
                <a:t>9</a:t>
              </a:r>
              <a:r>
                <a:rPr sz="2000" b="1" dirty="0">
                  <a:solidFill>
                    <a:srgbClr val="FFFFFF"/>
                  </a:solidFill>
                  <a:latin typeface="微软雅黑" pitchFamily="34" charset="-122"/>
                  <a:ea typeface="微软雅黑" pitchFamily="34" charset="-122"/>
                  <a:cs typeface="NWLCTC+Î¢ÈíÑÅºÚ,Bold"/>
                </a:rPr>
                <a:t>月</a:t>
              </a:r>
              <a:r>
                <a:rPr lang="zh-CN" altLang="en-US" sz="2000" b="1" dirty="0">
                  <a:solidFill>
                    <a:srgbClr val="FFFFFF"/>
                  </a:solidFill>
                  <a:latin typeface="微软雅黑" pitchFamily="34" charset="-122"/>
                  <a:ea typeface="微软雅黑" pitchFamily="34" charset="-122"/>
                  <a:cs typeface="NWLCTC+Î¢ÈíÑÅºÚ,Bold"/>
                </a:rPr>
                <a:t>上</a:t>
              </a:r>
              <a:r>
                <a:rPr sz="2000" b="1" dirty="0">
                  <a:solidFill>
                    <a:srgbClr val="FFFFFF"/>
                  </a:solidFill>
                  <a:latin typeface="微软雅黑" pitchFamily="34" charset="-122"/>
                  <a:ea typeface="微软雅黑" pitchFamily="34" charset="-122"/>
                  <a:cs typeface="NWLCTC+Î¢ÈíÑÅºÚ,Bold"/>
                </a:rPr>
                <a:t>旬</a:t>
              </a:r>
            </a:p>
          </p:txBody>
        </p:sp>
        <p:sp>
          <p:nvSpPr>
            <p:cNvPr id="25" name="object 7"/>
            <p:cNvSpPr txBox="1"/>
            <p:nvPr/>
          </p:nvSpPr>
          <p:spPr>
            <a:xfrm>
              <a:off x="1458300" y="3027206"/>
              <a:ext cx="995693" cy="307777"/>
            </a:xfrm>
            <a:prstGeom prst="rect">
              <a:avLst/>
            </a:prstGeom>
          </p:spPr>
          <p:txBody>
            <a:bodyPr vert="horz" wrap="square" lIns="0" tIns="0" rIns="0" bIns="0" rtlCol="0">
              <a:spAutoFit/>
            </a:bodyPr>
            <a:lstStyle/>
            <a:p>
              <a:pPr marL="0" marR="0" algn="ctr">
                <a:lnSpc>
                  <a:spcPts val="2375"/>
                </a:lnSpc>
                <a:spcBef>
                  <a:spcPts val="0"/>
                </a:spcBef>
                <a:spcAft>
                  <a:spcPts val="0"/>
                </a:spcAft>
              </a:pPr>
              <a:r>
                <a:rPr lang="en-US" altLang="zh-CN" sz="2000" b="1" dirty="0">
                  <a:solidFill>
                    <a:srgbClr val="FFFFFF"/>
                  </a:solidFill>
                  <a:latin typeface="微软雅黑" pitchFamily="34" charset="-122"/>
                  <a:ea typeface="微软雅黑" pitchFamily="34" charset="-122"/>
                  <a:cs typeface="UOATAN+Î¢ÈíÑÅºÚ,Bold"/>
                </a:rPr>
                <a:t>4</a:t>
              </a:r>
              <a:r>
                <a:rPr lang="zh-CN" altLang="en-US" sz="2000" b="1" dirty="0">
                  <a:solidFill>
                    <a:srgbClr val="FFFFFF"/>
                  </a:solidFill>
                  <a:latin typeface="微软雅黑" pitchFamily="34" charset="-122"/>
                  <a:ea typeface="微软雅黑" pitchFamily="34" charset="-122"/>
                  <a:cs typeface="UOATAN+Î¢ÈíÑÅºÚ,Bold"/>
                </a:rPr>
                <a:t>月</a:t>
              </a:r>
              <a:endParaRPr sz="2000" b="1" dirty="0">
                <a:solidFill>
                  <a:srgbClr val="FFFFFF"/>
                </a:solidFill>
                <a:latin typeface="微软雅黑" pitchFamily="34" charset="-122"/>
                <a:ea typeface="微软雅黑" pitchFamily="34" charset="-122"/>
                <a:cs typeface="UOATAN+Î¢ÈíÑÅºÚ,Bold"/>
              </a:endParaRPr>
            </a:p>
          </p:txBody>
        </p:sp>
        <p:sp>
          <p:nvSpPr>
            <p:cNvPr id="34" name="object 10"/>
            <p:cNvSpPr txBox="1"/>
            <p:nvPr/>
          </p:nvSpPr>
          <p:spPr>
            <a:xfrm>
              <a:off x="3655184" y="2999309"/>
              <a:ext cx="1249371" cy="307777"/>
            </a:xfrm>
            <a:prstGeom prst="rect">
              <a:avLst/>
            </a:prstGeom>
          </p:spPr>
          <p:txBody>
            <a:bodyPr vert="horz" wrap="square" lIns="0" tIns="0" rIns="0" bIns="0" rtlCol="0">
              <a:spAutoFit/>
            </a:bodyPr>
            <a:lstStyle/>
            <a:p>
              <a:pPr marL="0" marR="0">
                <a:lnSpc>
                  <a:spcPts val="2375"/>
                </a:lnSpc>
                <a:spcBef>
                  <a:spcPts val="0"/>
                </a:spcBef>
                <a:spcAft>
                  <a:spcPts val="0"/>
                </a:spcAft>
              </a:pPr>
              <a:r>
                <a:rPr lang="en-US" altLang="zh-CN" sz="2000" b="1" dirty="0">
                  <a:solidFill>
                    <a:srgbClr val="FFFFFF"/>
                  </a:solidFill>
                  <a:latin typeface="微软雅黑" pitchFamily="34" charset="-122"/>
                  <a:ea typeface="微软雅黑" pitchFamily="34" charset="-122"/>
                  <a:cs typeface="UOATAN+Î¢ÈíÑÅºÚ,Bold"/>
                </a:rPr>
                <a:t>4—7</a:t>
              </a:r>
              <a:r>
                <a:rPr lang="zh-CN" altLang="en-US" sz="2000" b="1" dirty="0">
                  <a:solidFill>
                    <a:srgbClr val="FFFFFF"/>
                  </a:solidFill>
                  <a:latin typeface="微软雅黑" pitchFamily="34" charset="-122"/>
                  <a:ea typeface="微软雅黑" pitchFamily="34" charset="-122"/>
                  <a:cs typeface="UOATAN+Î¢ÈíÑÅºÚ,Bold"/>
                </a:rPr>
                <a:t>月</a:t>
              </a:r>
              <a:endParaRPr sz="2000" b="1" dirty="0">
                <a:solidFill>
                  <a:srgbClr val="FFFFFF"/>
                </a:solidFill>
                <a:latin typeface="微软雅黑" pitchFamily="34" charset="-122"/>
                <a:ea typeface="微软雅黑" pitchFamily="34" charset="-122"/>
                <a:cs typeface="NWLCTC+Î¢ÈíÑÅºÚ,Bold"/>
              </a:endParaRPr>
            </a:p>
          </p:txBody>
        </p:sp>
        <p:sp>
          <p:nvSpPr>
            <p:cNvPr id="35" name="object 4"/>
            <p:cNvSpPr txBox="1"/>
            <p:nvPr/>
          </p:nvSpPr>
          <p:spPr>
            <a:xfrm>
              <a:off x="9007339" y="2365445"/>
              <a:ext cx="1355776" cy="285784"/>
            </a:xfrm>
            <a:prstGeom prst="rect">
              <a:avLst/>
            </a:prstGeom>
          </p:spPr>
          <p:txBody>
            <a:bodyPr vert="horz" wrap="square" lIns="0" tIns="0" rIns="0" bIns="0" rtlCol="0">
              <a:spAutoFit/>
            </a:bodyPr>
            <a:lstStyle/>
            <a:p>
              <a:pPr>
                <a:lnSpc>
                  <a:spcPts val="2375"/>
                </a:lnSpc>
              </a:pPr>
              <a:r>
                <a:rPr lang="zh-CN" altLang="en-US" b="1" dirty="0">
                  <a:solidFill>
                    <a:srgbClr val="FFFFFF"/>
                  </a:solidFill>
                  <a:latin typeface="微软雅黑" pitchFamily="34" charset="-122"/>
                  <a:ea typeface="微软雅黑" pitchFamily="34" charset="-122"/>
                  <a:cs typeface="NWLCTC+Î¢ÈíÑÅºÚ,Bold"/>
                </a:rPr>
                <a:t>总结宣传</a:t>
              </a:r>
              <a:endParaRPr b="1" dirty="0">
                <a:solidFill>
                  <a:srgbClr val="FFFFFF"/>
                </a:solidFill>
                <a:latin typeface="微软雅黑" pitchFamily="34" charset="-122"/>
                <a:ea typeface="微软雅黑" pitchFamily="34" charset="-122"/>
                <a:cs typeface="NWLCTC+Î¢ÈíÑÅºÚ,Bold"/>
              </a:endParaRPr>
            </a:p>
          </p:txBody>
        </p:sp>
        <p:pic>
          <p:nvPicPr>
            <p:cNvPr id="23567" name="Picture 15"/>
            <p:cNvPicPr>
              <a:picLocks noChangeAspect="1" noChangeArrowheads="1"/>
            </p:cNvPicPr>
            <p:nvPr/>
          </p:nvPicPr>
          <p:blipFill>
            <a:blip r:embed="rId13" cstate="print"/>
            <a:srcRect/>
            <a:stretch>
              <a:fillRect/>
            </a:stretch>
          </p:blipFill>
          <p:spPr bwMode="auto">
            <a:xfrm>
              <a:off x="8022723" y="4132700"/>
              <a:ext cx="2977565" cy="1527002"/>
            </a:xfrm>
            <a:prstGeom prst="rect">
              <a:avLst/>
            </a:prstGeom>
            <a:noFill/>
            <a:ln w="9525">
              <a:noFill/>
              <a:miter lim="800000"/>
              <a:headEnd/>
              <a:tailEnd/>
            </a:ln>
            <a:effectLst/>
          </p:spPr>
        </p:pic>
        <p:pic>
          <p:nvPicPr>
            <p:cNvPr id="23568" name="Picture 16"/>
            <p:cNvPicPr>
              <a:picLocks noChangeAspect="1" noChangeArrowheads="1"/>
            </p:cNvPicPr>
            <p:nvPr/>
          </p:nvPicPr>
          <p:blipFill>
            <a:blip r:embed="rId14" cstate="print"/>
            <a:srcRect/>
            <a:stretch>
              <a:fillRect/>
            </a:stretch>
          </p:blipFill>
          <p:spPr bwMode="auto">
            <a:xfrm>
              <a:off x="8334465" y="4259598"/>
              <a:ext cx="821682" cy="431611"/>
            </a:xfrm>
            <a:prstGeom prst="rect">
              <a:avLst/>
            </a:prstGeom>
            <a:noFill/>
            <a:ln w="9525">
              <a:noFill/>
              <a:miter lim="800000"/>
              <a:headEnd/>
              <a:tailEnd/>
            </a:ln>
            <a:effectLst/>
          </p:spPr>
        </p:pic>
        <p:pic>
          <p:nvPicPr>
            <p:cNvPr id="39" name="Picture 16"/>
            <p:cNvPicPr>
              <a:picLocks noChangeAspect="1" noChangeArrowheads="1"/>
            </p:cNvPicPr>
            <p:nvPr/>
          </p:nvPicPr>
          <p:blipFill>
            <a:blip r:embed="rId14" cstate="print"/>
            <a:srcRect/>
            <a:stretch>
              <a:fillRect/>
            </a:stretch>
          </p:blipFill>
          <p:spPr bwMode="auto">
            <a:xfrm>
              <a:off x="8254789" y="4250248"/>
              <a:ext cx="2271406" cy="1193118"/>
            </a:xfrm>
            <a:prstGeom prst="rect">
              <a:avLst/>
            </a:prstGeom>
            <a:noFill/>
            <a:ln w="9525">
              <a:noFill/>
              <a:miter lim="800000"/>
              <a:headEnd/>
              <a:tailEnd/>
            </a:ln>
            <a:effectLst/>
          </p:spPr>
        </p:pic>
        <p:pic>
          <p:nvPicPr>
            <p:cNvPr id="23570" name="Picture 18"/>
            <p:cNvPicPr>
              <a:picLocks noChangeAspect="1" noChangeArrowheads="1"/>
            </p:cNvPicPr>
            <p:nvPr/>
          </p:nvPicPr>
          <p:blipFill>
            <a:blip r:embed="rId15" cstate="print"/>
            <a:srcRect/>
            <a:stretch>
              <a:fillRect/>
            </a:stretch>
          </p:blipFill>
          <p:spPr bwMode="auto">
            <a:xfrm>
              <a:off x="8896922" y="3486111"/>
              <a:ext cx="1160626" cy="533834"/>
            </a:xfrm>
            <a:prstGeom prst="rect">
              <a:avLst/>
            </a:prstGeom>
            <a:noFill/>
            <a:ln w="9525">
              <a:noFill/>
              <a:miter lim="800000"/>
              <a:headEnd/>
              <a:tailEnd/>
            </a:ln>
            <a:effectLst/>
          </p:spPr>
        </p:pic>
        <p:pic>
          <p:nvPicPr>
            <p:cNvPr id="23569" name="Picture 17"/>
            <p:cNvPicPr>
              <a:picLocks noChangeAspect="1" noChangeArrowheads="1"/>
            </p:cNvPicPr>
            <p:nvPr/>
          </p:nvPicPr>
          <p:blipFill>
            <a:blip r:embed="rId16" cstate="print"/>
            <a:srcRect/>
            <a:stretch>
              <a:fillRect/>
            </a:stretch>
          </p:blipFill>
          <p:spPr bwMode="auto">
            <a:xfrm>
              <a:off x="9133991" y="3967166"/>
              <a:ext cx="728155" cy="205250"/>
            </a:xfrm>
            <a:prstGeom prst="rect">
              <a:avLst/>
            </a:prstGeom>
            <a:noFill/>
            <a:ln w="9525">
              <a:noFill/>
              <a:miter lim="800000"/>
              <a:headEnd/>
              <a:tailEnd/>
            </a:ln>
            <a:effectLst/>
          </p:spPr>
        </p:pic>
        <p:sp>
          <p:nvSpPr>
            <p:cNvPr id="42" name="object 11"/>
            <p:cNvSpPr txBox="1"/>
            <p:nvPr/>
          </p:nvSpPr>
          <p:spPr>
            <a:xfrm>
              <a:off x="8291648" y="4251502"/>
              <a:ext cx="2274849" cy="1231106"/>
            </a:xfrm>
            <a:prstGeom prst="rect">
              <a:avLst/>
            </a:prstGeom>
          </p:spPr>
          <p:txBody>
            <a:bodyPr vert="horz" wrap="square" lIns="0" tIns="0" rIns="0" bIns="0" rtlCol="0">
              <a:spAutoFit/>
            </a:bodyPr>
            <a:lstStyle/>
            <a:p>
              <a:pPr marL="0" marR="0">
                <a:lnSpc>
                  <a:spcPts val="2378"/>
                </a:lnSpc>
                <a:spcBef>
                  <a:spcPts val="0"/>
                </a:spcBef>
                <a:spcAft>
                  <a:spcPts val="0"/>
                </a:spcAft>
              </a:pPr>
              <a:r>
                <a:rPr lang="zh-CN" altLang="en-US" sz="1600" b="1" dirty="0">
                  <a:solidFill>
                    <a:srgbClr val="FFFFFF"/>
                  </a:solidFill>
                  <a:latin typeface="微软雅黑" pitchFamily="34" charset="-122"/>
                  <a:ea typeface="微软雅黑" pitchFamily="34" charset="-122"/>
                  <a:cs typeface="NWLCTC+Î¢ÈíÑÅºÚ,Bold"/>
                </a:rPr>
                <a:t>收集“青年红色筑梦之旅”活动成果材料，广泛进行宣传，建设活动的长效机制</a:t>
              </a:r>
            </a:p>
          </p:txBody>
        </p:sp>
        <p:pic>
          <p:nvPicPr>
            <p:cNvPr id="14" name="Picture 7"/>
            <p:cNvPicPr>
              <a:picLocks noChangeAspect="1" noChangeArrowheads="1"/>
            </p:cNvPicPr>
            <p:nvPr/>
          </p:nvPicPr>
          <p:blipFill>
            <a:blip r:embed="rId17" cstate="print"/>
            <a:srcRect/>
            <a:stretch>
              <a:fillRect/>
            </a:stretch>
          </p:blipFill>
          <p:spPr bwMode="auto">
            <a:xfrm>
              <a:off x="5127534" y="2153207"/>
              <a:ext cx="336010" cy="3534131"/>
            </a:xfrm>
            <a:prstGeom prst="rect">
              <a:avLst/>
            </a:prstGeom>
            <a:noFill/>
            <a:ln w="9525">
              <a:noFill/>
              <a:miter lim="800000"/>
              <a:headEnd/>
              <a:tailEnd/>
            </a:ln>
            <a:effectLst/>
          </p:spPr>
        </p:pic>
        <p:pic>
          <p:nvPicPr>
            <p:cNvPr id="15" name="Picture 7"/>
            <p:cNvPicPr>
              <a:picLocks noChangeAspect="1" noChangeArrowheads="1"/>
            </p:cNvPicPr>
            <p:nvPr/>
          </p:nvPicPr>
          <p:blipFill>
            <a:blip r:embed="rId17" cstate="print"/>
            <a:srcRect/>
            <a:stretch>
              <a:fillRect/>
            </a:stretch>
          </p:blipFill>
          <p:spPr bwMode="auto">
            <a:xfrm>
              <a:off x="10724162" y="2204397"/>
              <a:ext cx="336010" cy="3534131"/>
            </a:xfrm>
            <a:prstGeom prst="rect">
              <a:avLst/>
            </a:prstGeom>
            <a:noFill/>
            <a:ln w="9525">
              <a:noFill/>
              <a:miter lim="800000"/>
              <a:headEnd/>
              <a:tailEnd/>
            </a:ln>
            <a:effectLst/>
          </p:spPr>
        </p:pic>
        <p:pic>
          <p:nvPicPr>
            <p:cNvPr id="13" name="Picture 7"/>
            <p:cNvPicPr>
              <a:picLocks noChangeAspect="1" noChangeArrowheads="1"/>
            </p:cNvPicPr>
            <p:nvPr/>
          </p:nvPicPr>
          <p:blipFill>
            <a:blip r:embed="rId17" cstate="print"/>
            <a:srcRect/>
            <a:stretch>
              <a:fillRect/>
            </a:stretch>
          </p:blipFill>
          <p:spPr bwMode="auto">
            <a:xfrm>
              <a:off x="2879745" y="2117617"/>
              <a:ext cx="336010" cy="3534131"/>
            </a:xfrm>
            <a:prstGeom prst="rect">
              <a:avLst/>
            </a:prstGeom>
            <a:noFill/>
            <a:ln w="9525">
              <a:noFill/>
              <a:miter lim="800000"/>
              <a:headEnd/>
              <a:tailEnd/>
            </a:ln>
            <a:effectLst/>
          </p:spPr>
        </p:pic>
      </p:grpSp>
      <p:sp>
        <p:nvSpPr>
          <p:cNvPr id="36" name="object 14"/>
          <p:cNvSpPr txBox="1"/>
          <p:nvPr/>
        </p:nvSpPr>
        <p:spPr>
          <a:xfrm>
            <a:off x="947860" y="4253936"/>
            <a:ext cx="2018369" cy="923330"/>
          </a:xfrm>
          <a:prstGeom prst="rect">
            <a:avLst/>
          </a:prstGeom>
        </p:spPr>
        <p:txBody>
          <a:bodyPr vert="horz" wrap="square" lIns="0" tIns="0" rIns="0" bIns="0" rtlCol="0">
            <a:spAutoFit/>
          </a:bodyPr>
          <a:lstStyle/>
          <a:p>
            <a:pPr marL="0" marR="0">
              <a:lnSpc>
                <a:spcPts val="2375"/>
              </a:lnSpc>
              <a:spcBef>
                <a:spcPts val="0"/>
              </a:spcBef>
              <a:spcAft>
                <a:spcPts val="0"/>
              </a:spcAft>
            </a:pPr>
            <a:r>
              <a:rPr lang="zh-CN" altLang="en-US" sz="1800" b="1" dirty="0">
                <a:solidFill>
                  <a:srgbClr val="C00000"/>
                </a:solidFill>
                <a:latin typeface="微软雅黑" pitchFamily="34" charset="-122"/>
                <a:ea typeface="微软雅黑" pitchFamily="34" charset="-122"/>
                <a:cs typeface="NWLCTC+Î¢ÈíÑÅºÚ,Bold"/>
              </a:rPr>
              <a:t>发布实施方案，</a:t>
            </a:r>
            <a:r>
              <a:rPr sz="1800" b="1" dirty="0">
                <a:solidFill>
                  <a:srgbClr val="C00000"/>
                </a:solidFill>
                <a:latin typeface="微软雅黑" pitchFamily="34" charset="-122"/>
                <a:ea typeface="微软雅黑" pitchFamily="34" charset="-122"/>
                <a:cs typeface="NWLCTC+Î¢ÈíÑÅºÚ,Bold"/>
              </a:rPr>
              <a:t>启</a:t>
            </a:r>
            <a:r>
              <a:rPr lang="zh-CN" altLang="en-US" sz="1800" b="1" dirty="0">
                <a:solidFill>
                  <a:srgbClr val="C00000"/>
                </a:solidFill>
                <a:latin typeface="微软雅黑" pitchFamily="34" charset="-122"/>
                <a:ea typeface="微软雅黑" pitchFamily="34" charset="-122"/>
                <a:cs typeface="NWLCTC+Î¢ÈíÑÅºÚ,Bold"/>
              </a:rPr>
              <a:t>动“红色筑梦之旅实践活动”</a:t>
            </a:r>
            <a:endParaRPr sz="1800" b="1" dirty="0">
              <a:solidFill>
                <a:srgbClr val="C00000"/>
              </a:solidFill>
              <a:latin typeface="微软雅黑" pitchFamily="34" charset="-122"/>
              <a:ea typeface="微软雅黑" pitchFamily="34" charset="-122"/>
              <a:cs typeface="NWLCTC+Î¢ÈíÑÅºÚ,Bold"/>
            </a:endParaRPr>
          </a:p>
        </p:txBody>
      </p:sp>
      <p:pic>
        <p:nvPicPr>
          <p:cNvPr id="37" name="Picture 5"/>
          <p:cNvPicPr>
            <a:picLocks noChangeAspect="1" noChangeArrowheads="1"/>
          </p:cNvPicPr>
          <p:nvPr/>
        </p:nvPicPr>
        <p:blipFill>
          <a:blip r:embed="rId12" cstate="print"/>
          <a:srcRect/>
          <a:stretch>
            <a:fillRect/>
          </a:stretch>
        </p:blipFill>
        <p:spPr bwMode="auto">
          <a:xfrm>
            <a:off x="924330" y="5667688"/>
            <a:ext cx="9939468" cy="490058"/>
          </a:xfrm>
          <a:prstGeom prst="rect">
            <a:avLst/>
          </a:prstGeom>
          <a:noFill/>
          <a:ln w="9525">
            <a:noFill/>
            <a:miter lim="800000"/>
            <a:headEnd/>
            <a:tailEnd/>
          </a:ln>
          <a:effectLst/>
        </p:spPr>
      </p:pic>
      <p:sp>
        <p:nvSpPr>
          <p:cNvPr id="38" name="object 10"/>
          <p:cNvSpPr txBox="1"/>
          <p:nvPr/>
        </p:nvSpPr>
        <p:spPr>
          <a:xfrm>
            <a:off x="925557" y="5737221"/>
            <a:ext cx="9746164" cy="307777"/>
          </a:xfrm>
          <a:prstGeom prst="rect">
            <a:avLst/>
          </a:prstGeom>
        </p:spPr>
        <p:txBody>
          <a:bodyPr vert="horz" wrap="square" lIns="0" tIns="0" rIns="0" bIns="0" rtlCol="0">
            <a:spAutoFit/>
          </a:bodyPr>
          <a:lstStyle/>
          <a:p>
            <a:pPr marL="0" marR="0" algn="ctr">
              <a:lnSpc>
                <a:spcPts val="2375"/>
              </a:lnSpc>
              <a:spcBef>
                <a:spcPts val="0"/>
              </a:spcBef>
              <a:spcAft>
                <a:spcPts val="0"/>
              </a:spcAft>
            </a:pPr>
            <a:r>
              <a:rPr lang="zh-CN" altLang="en-US" sz="2000" b="1" dirty="0">
                <a:solidFill>
                  <a:srgbClr val="FFFFFF"/>
                </a:solidFill>
                <a:latin typeface="微软雅黑" pitchFamily="34" charset="-122"/>
                <a:ea typeface="微软雅黑" pitchFamily="34" charset="-122"/>
                <a:cs typeface="NWLCTC+Î¢ÈíÑÅºÚ,Bold"/>
              </a:rPr>
              <a:t>鼓励、支持各高校</a:t>
            </a:r>
            <a:r>
              <a:rPr lang="en-US" altLang="zh-CN" sz="2000" b="1" dirty="0">
                <a:solidFill>
                  <a:srgbClr val="FFFFFF"/>
                </a:solidFill>
                <a:latin typeface="微软雅黑" pitchFamily="34" charset="-122"/>
                <a:ea typeface="微软雅黑" pitchFamily="34" charset="-122"/>
                <a:cs typeface="NWLCTC+Î¢ÈíÑÅºÚ,Bold"/>
              </a:rPr>
              <a:t>4—8</a:t>
            </a:r>
            <a:r>
              <a:rPr lang="zh-CN" altLang="en-US" sz="2000" b="1" dirty="0">
                <a:solidFill>
                  <a:srgbClr val="FFFFFF"/>
                </a:solidFill>
                <a:latin typeface="微软雅黑" pitchFamily="34" charset="-122"/>
                <a:ea typeface="微软雅黑" pitchFamily="34" charset="-122"/>
                <a:cs typeface="NWLCTC+Î¢ÈíÑÅºÚ,Bold"/>
              </a:rPr>
              <a:t>月面向全体参赛学生积极开展“青年红色筑梦之旅活动”</a:t>
            </a:r>
            <a:endParaRPr sz="2000" b="1" dirty="0">
              <a:solidFill>
                <a:srgbClr val="FFFFFF"/>
              </a:solidFill>
              <a:latin typeface="微软雅黑" pitchFamily="34" charset="-122"/>
              <a:ea typeface="微软雅黑" pitchFamily="34" charset="-122"/>
              <a:cs typeface="NWLCTC+Î¢ÈíÑÅºÚ,Bold"/>
            </a:endParaRPr>
          </a:p>
        </p:txBody>
      </p:sp>
      <p:sp>
        <p:nvSpPr>
          <p:cNvPr id="40" name="TextBox 54"/>
          <p:cNvSpPr txBox="1"/>
          <p:nvPr/>
        </p:nvSpPr>
        <p:spPr bwMode="auto">
          <a:xfrm>
            <a:off x="-144965" y="1075645"/>
            <a:ext cx="12192000" cy="677108"/>
          </a:xfrm>
          <a:prstGeom prst="rect">
            <a:avLst/>
          </a:prstGeom>
          <a:noFill/>
          <a:ln w="9525">
            <a:noFill/>
            <a:miter lim="800000"/>
            <a:headEnd/>
            <a:tailEnd/>
          </a:ln>
          <a:extLst/>
        </p:spPr>
        <p:txBody>
          <a:bodyPr wrap="square">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pPr algn="ctr"/>
            <a:r>
              <a:rPr lang="zh-CN" altLang="en-US" sz="3800" kern="0" dirty="0">
                <a:solidFill>
                  <a:srgbClr val="C00000"/>
                </a:solidFill>
                <a:latin typeface="微软雅黑" pitchFamily="34" charset="-122"/>
                <a:cs typeface="+mj-cs"/>
                <a:sym typeface="Calibri" pitchFamily="34" charset="0"/>
              </a:rPr>
              <a:t>“青年红色筑梦之旅”活动安排</a:t>
            </a:r>
          </a:p>
        </p:txBody>
      </p:sp>
      <p:sp>
        <p:nvSpPr>
          <p:cNvPr id="41" name="上箭头标注 40"/>
          <p:cNvSpPr/>
          <p:nvPr/>
        </p:nvSpPr>
        <p:spPr>
          <a:xfrm>
            <a:off x="2910491" y="3245006"/>
            <a:ext cx="2196768" cy="2141033"/>
          </a:xfrm>
          <a:prstGeom prst="upArrowCallout">
            <a:avLst/>
          </a:prstGeom>
          <a:solidFill>
            <a:srgbClr val="8064A2"/>
          </a:solidFill>
        </p:spPr>
        <p:style>
          <a:lnRef idx="3">
            <a:schemeClr val="lt1"/>
          </a:lnRef>
          <a:fillRef idx="1">
            <a:schemeClr val="accent5"/>
          </a:fillRef>
          <a:effectRef idx="1">
            <a:schemeClr val="accent5"/>
          </a:effectRef>
          <a:fontRef idx="minor">
            <a:schemeClr val="lt1"/>
          </a:fontRef>
        </p:style>
        <p:txBody>
          <a:bodyPr lIns="121917" tIns="60958" rIns="121917" bIns="60958" rtlCol="0" anchor="ctr"/>
          <a:lstStyle/>
          <a:p>
            <a:pPr>
              <a:lnSpc>
                <a:spcPct val="125000"/>
              </a:lnSpc>
            </a:pPr>
            <a:r>
              <a:rPr lang="zh-CN" altLang="en-US" sz="1500" b="1" dirty="0">
                <a:latin typeface="微软雅黑" panose="020B0503020204020204" pitchFamily="34" charset="-122"/>
                <a:ea typeface="微软雅黑" panose="020B0503020204020204" pitchFamily="34" charset="-122"/>
                <a:sym typeface="Arial" panose="020B0604020202020204" pitchFamily="34" charset="0"/>
              </a:rPr>
              <a:t>报名：大创网（网址：</a:t>
            </a:r>
            <a:r>
              <a:rPr lang="zh-CN" altLang="en-US" sz="1500" dirty="0">
                <a:latin typeface="微软雅黑" panose="020B0503020204020204" pitchFamily="34" charset="-122"/>
                <a:ea typeface="微软雅黑" panose="020B0503020204020204" pitchFamily="34" charset="-122"/>
                <a:sym typeface="Arial" panose="020B0604020202020204" pitchFamily="34" charset="0"/>
              </a:rPr>
              <a:t>http://</a:t>
            </a:r>
            <a:r>
              <a:rPr lang="zh-CN" altLang="en-US" sz="1500" b="1" dirty="0">
                <a:latin typeface="微软雅黑" panose="020B0503020204020204" pitchFamily="34" charset="-122"/>
                <a:ea typeface="微软雅黑" panose="020B0503020204020204" pitchFamily="34" charset="-122"/>
                <a:sym typeface="Arial" panose="020B0604020202020204" pitchFamily="34" charset="0"/>
              </a:rPr>
              <a:t>cy.ncss.cn），报名系统开放时间为3月28日至8月31日</a:t>
            </a:r>
          </a:p>
        </p:txBody>
      </p:sp>
      <p:pic>
        <p:nvPicPr>
          <p:cNvPr id="43" name="Picture 7"/>
          <p:cNvPicPr>
            <a:picLocks noChangeAspect="1" noChangeArrowheads="1"/>
          </p:cNvPicPr>
          <p:nvPr/>
        </p:nvPicPr>
        <p:blipFill>
          <a:blip r:embed="rId17" cstate="print"/>
          <a:srcRect/>
          <a:stretch>
            <a:fillRect/>
          </a:stretch>
        </p:blipFill>
        <p:spPr bwMode="auto">
          <a:xfrm>
            <a:off x="7771516" y="2036405"/>
            <a:ext cx="336010" cy="3534131"/>
          </a:xfrm>
          <a:prstGeom prst="rect">
            <a:avLst/>
          </a:prstGeom>
          <a:noFill/>
          <a:ln w="9525">
            <a:noFill/>
            <a:miter lim="800000"/>
            <a:headEnd/>
            <a:tailEnd/>
          </a:ln>
          <a:effectLst/>
        </p:spPr>
      </p:pic>
      <p:sp>
        <p:nvSpPr>
          <p:cNvPr id="44" name="object 10"/>
          <p:cNvSpPr txBox="1"/>
          <p:nvPr/>
        </p:nvSpPr>
        <p:spPr>
          <a:xfrm>
            <a:off x="6232253" y="2915963"/>
            <a:ext cx="1249371" cy="307777"/>
          </a:xfrm>
          <a:prstGeom prst="rect">
            <a:avLst/>
          </a:prstGeom>
        </p:spPr>
        <p:txBody>
          <a:bodyPr vert="horz" wrap="square" lIns="0" tIns="0" rIns="0" bIns="0" rtlCol="0">
            <a:spAutoFit/>
          </a:bodyPr>
          <a:lstStyle/>
          <a:p>
            <a:pPr marL="0" marR="0">
              <a:lnSpc>
                <a:spcPts val="2375"/>
              </a:lnSpc>
              <a:spcBef>
                <a:spcPts val="0"/>
              </a:spcBef>
              <a:spcAft>
                <a:spcPts val="0"/>
              </a:spcAft>
            </a:pPr>
            <a:r>
              <a:rPr lang="en-US" sz="2000" b="1" dirty="0">
                <a:solidFill>
                  <a:srgbClr val="FFFFFF"/>
                </a:solidFill>
                <a:latin typeface="微软雅黑" pitchFamily="34" charset="-122"/>
                <a:ea typeface="微软雅黑" pitchFamily="34" charset="-122"/>
                <a:cs typeface="UOATAN+Î¢ÈíÑÅºÚ,Bold"/>
              </a:rPr>
              <a:t>4</a:t>
            </a:r>
            <a:r>
              <a:rPr lang="en-US" altLang="zh-CN" sz="2000" b="1" dirty="0">
                <a:solidFill>
                  <a:srgbClr val="FFFFFF"/>
                </a:solidFill>
                <a:latin typeface="微软雅黑" pitchFamily="34" charset="-122"/>
                <a:ea typeface="微软雅黑" pitchFamily="34" charset="-122"/>
                <a:cs typeface="UOATAN+Î¢ÈíÑÅºÚ,Bold"/>
              </a:rPr>
              <a:t>—8</a:t>
            </a:r>
            <a:r>
              <a:rPr lang="zh-CN" altLang="en-US" sz="2000" b="1" dirty="0">
                <a:solidFill>
                  <a:srgbClr val="FFFFFF"/>
                </a:solidFill>
                <a:latin typeface="微软雅黑" pitchFamily="34" charset="-122"/>
                <a:ea typeface="微软雅黑" pitchFamily="34" charset="-122"/>
                <a:cs typeface="UOATAN+Î¢ÈíÑÅºÚ,Bold"/>
              </a:rPr>
              <a:t>月</a:t>
            </a:r>
            <a:endParaRPr sz="2000" b="1" dirty="0">
              <a:solidFill>
                <a:srgbClr val="FFFFFF"/>
              </a:solidFill>
              <a:latin typeface="微软雅黑" pitchFamily="34" charset="-122"/>
              <a:ea typeface="微软雅黑" pitchFamily="34" charset="-122"/>
              <a:cs typeface="NWLCTC+Î¢ÈíÑÅºÚ,Bold"/>
            </a:endParaRPr>
          </a:p>
        </p:txBody>
      </p:sp>
    </p:spTree>
    <p:extLst>
      <p:ext uri="{BB962C8B-B14F-4D97-AF65-F5344CB8AC3E}">
        <p14:creationId xmlns:p14="http://schemas.microsoft.com/office/powerpoint/2010/main" val="11401891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7"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sp>
        <p:nvSpPr>
          <p:cNvPr id="40" name="TextBox 54"/>
          <p:cNvSpPr txBox="1"/>
          <p:nvPr/>
        </p:nvSpPr>
        <p:spPr bwMode="auto">
          <a:xfrm>
            <a:off x="-144965" y="1075645"/>
            <a:ext cx="12192000" cy="677108"/>
          </a:xfrm>
          <a:prstGeom prst="rect">
            <a:avLst/>
          </a:prstGeom>
          <a:noFill/>
          <a:ln w="9525">
            <a:noFill/>
            <a:miter lim="800000"/>
            <a:headEnd/>
            <a:tailEnd/>
          </a:ln>
          <a:extLst/>
        </p:spPr>
        <p:txBody>
          <a:bodyPr wrap="square">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pPr algn="ctr"/>
            <a:r>
              <a:rPr lang="zh-CN" altLang="en-US" sz="3800" kern="0" dirty="0">
                <a:solidFill>
                  <a:srgbClr val="C00000"/>
                </a:solidFill>
                <a:latin typeface="微软雅黑" pitchFamily="34" charset="-122"/>
                <a:cs typeface="+mj-cs"/>
                <a:sym typeface="Calibri" pitchFamily="34" charset="0"/>
              </a:rPr>
              <a:t>“青年红色筑梦之旅”活动资料报送要求</a:t>
            </a:r>
          </a:p>
        </p:txBody>
      </p:sp>
      <p:sp>
        <p:nvSpPr>
          <p:cNvPr id="45" name="TextBox 44"/>
          <p:cNvSpPr txBox="1"/>
          <p:nvPr/>
        </p:nvSpPr>
        <p:spPr>
          <a:xfrm>
            <a:off x="1304688" y="2128275"/>
            <a:ext cx="9656956" cy="3447098"/>
          </a:xfrm>
          <a:prstGeom prst="rect">
            <a:avLst/>
          </a:prstGeom>
          <a:noFill/>
          <a:ln w="22225" cmpd="sng">
            <a:solidFill>
              <a:srgbClr val="FF0000"/>
            </a:solidFill>
          </a:ln>
        </p:spPr>
        <p:txBody>
          <a:bodyPr wrap="square" rtlCol="0">
            <a:spAutoFit/>
          </a:bodyPr>
          <a:lstStyle/>
          <a:p>
            <a:pPr marL="342900" indent="-342900" algn="just">
              <a:lnSpc>
                <a:spcPct val="150000"/>
              </a:lnSpc>
              <a:spcBef>
                <a:spcPts val="1200"/>
              </a:spcBef>
              <a:buFont typeface="Arial" panose="020B0604020202020204" pitchFamily="34" charset="0"/>
              <a:buChar char="•"/>
            </a:pPr>
            <a:r>
              <a:rPr lang="en-US" altLang="en-US" sz="2200" b="1" dirty="0">
                <a:solidFill>
                  <a:srgbClr val="0033CC"/>
                </a:solidFill>
                <a:latin typeface="微软雅黑" pitchFamily="34" charset="-122"/>
                <a:ea typeface="微软雅黑" pitchFamily="34" charset="-122"/>
                <a:cs typeface="NWLCTC+Î¢ÈíÑÅºÚ,Bold"/>
              </a:rPr>
              <a:t>1</a:t>
            </a:r>
            <a:r>
              <a:rPr lang="zh-CN" altLang="en-US" sz="2200" b="1" dirty="0">
                <a:solidFill>
                  <a:srgbClr val="0033CC"/>
                </a:solidFill>
                <a:latin typeface="微软雅黑" pitchFamily="34" charset="-122"/>
                <a:ea typeface="微软雅黑" pitchFamily="34" charset="-122"/>
                <a:cs typeface="NWLCTC+Î¢ÈíÑÅºÚ,Bold"/>
              </a:rPr>
              <a:t>、</a:t>
            </a:r>
            <a:r>
              <a:rPr lang="en-US" altLang="en-US" sz="2200" b="1" dirty="0">
                <a:solidFill>
                  <a:srgbClr val="C00000"/>
                </a:solidFill>
                <a:latin typeface="微软雅黑" pitchFamily="34" charset="-122"/>
                <a:ea typeface="微软雅黑" pitchFamily="34" charset="-122"/>
                <a:cs typeface="NWLCTC+Î¢ÈíÑÅºÚ,Bold"/>
              </a:rPr>
              <a:t>2018</a:t>
            </a:r>
            <a:r>
              <a:rPr lang="zh-CN" altLang="en-US" sz="2200" b="1" dirty="0">
                <a:solidFill>
                  <a:srgbClr val="C00000"/>
                </a:solidFill>
                <a:latin typeface="微软雅黑" pitchFamily="34" charset="-122"/>
                <a:ea typeface="微软雅黑" pitchFamily="34" charset="-122"/>
                <a:cs typeface="NWLCTC+Î¢ÈíÑÅºÚ,Bold"/>
              </a:rPr>
              <a:t>年</a:t>
            </a:r>
            <a:r>
              <a:rPr lang="en-US" altLang="en-US" sz="2200" b="1" dirty="0">
                <a:solidFill>
                  <a:srgbClr val="C00000"/>
                </a:solidFill>
                <a:latin typeface="微软雅黑" pitchFamily="34" charset="-122"/>
                <a:ea typeface="微软雅黑" pitchFamily="34" charset="-122"/>
                <a:cs typeface="NWLCTC+Î¢ÈíÑÅºÚ,Bold"/>
              </a:rPr>
              <a:t>4</a:t>
            </a:r>
            <a:r>
              <a:rPr lang="zh-CN" altLang="en-US" sz="2200" b="1" dirty="0">
                <a:solidFill>
                  <a:srgbClr val="C00000"/>
                </a:solidFill>
                <a:latin typeface="微软雅黑" pitchFamily="34" charset="-122"/>
                <a:ea typeface="微软雅黑" pitchFamily="34" charset="-122"/>
                <a:cs typeface="NWLCTC+Î¢ÈíÑÅºÚ,Bold"/>
              </a:rPr>
              <a:t>月</a:t>
            </a:r>
            <a:r>
              <a:rPr lang="en-US" altLang="en-US" sz="2200" b="1" dirty="0">
                <a:solidFill>
                  <a:srgbClr val="C00000"/>
                </a:solidFill>
                <a:latin typeface="微软雅黑" pitchFamily="34" charset="-122"/>
                <a:ea typeface="微软雅黑" pitchFamily="34" charset="-122"/>
                <a:cs typeface="NWLCTC+Î¢ÈíÑÅºÚ,Bold"/>
              </a:rPr>
              <a:t>30</a:t>
            </a:r>
            <a:r>
              <a:rPr lang="zh-CN" altLang="en-US" sz="2200" b="1" dirty="0">
                <a:solidFill>
                  <a:srgbClr val="C00000"/>
                </a:solidFill>
                <a:latin typeface="微软雅黑" pitchFamily="34" charset="-122"/>
                <a:ea typeface="微软雅黑" pitchFamily="34" charset="-122"/>
                <a:cs typeface="NWLCTC+Î¢ÈíÑÅºÚ,Bold"/>
              </a:rPr>
              <a:t>日前，</a:t>
            </a:r>
            <a:r>
              <a:rPr lang="zh-CN" altLang="en-US" sz="2200" b="1" dirty="0">
                <a:solidFill>
                  <a:srgbClr val="0033CC"/>
                </a:solidFill>
                <a:latin typeface="微软雅黑" pitchFamily="34" charset="-122"/>
                <a:ea typeface="微软雅黑" pitchFamily="34" charset="-122"/>
                <a:cs typeface="NWLCTC+Î¢ÈíÑÅºÚ,Bold"/>
              </a:rPr>
              <a:t>各高校报送本校“青年红色筑梦之旅”活动方案及申报省级小分队材料（</a:t>
            </a:r>
            <a:r>
              <a:rPr lang="zh-CN" altLang="en-US" sz="2200" b="1" dirty="0">
                <a:solidFill>
                  <a:srgbClr val="C00000"/>
                </a:solidFill>
                <a:latin typeface="微软雅黑" pitchFamily="34" charset="-122"/>
                <a:ea typeface="微软雅黑" pitchFamily="34" charset="-122"/>
                <a:cs typeface="NWLCTC+Î¢ÈíÑÅºÚ,Bold"/>
              </a:rPr>
              <a:t>截至</a:t>
            </a:r>
            <a:r>
              <a:rPr lang="en-US" altLang="zh-CN" sz="2200" b="1" dirty="0">
                <a:solidFill>
                  <a:srgbClr val="C00000"/>
                </a:solidFill>
                <a:latin typeface="微软雅黑" pitchFamily="34" charset="-122"/>
                <a:ea typeface="微软雅黑" pitchFamily="34" charset="-122"/>
                <a:cs typeface="NWLCTC+Î¢ÈíÑÅºÚ,Bold"/>
              </a:rPr>
              <a:t>4</a:t>
            </a:r>
            <a:r>
              <a:rPr lang="zh-CN" altLang="en-US" sz="2200" b="1" dirty="0">
                <a:solidFill>
                  <a:srgbClr val="C00000"/>
                </a:solidFill>
                <a:latin typeface="微软雅黑" pitchFamily="34" charset="-122"/>
                <a:ea typeface="微软雅黑" pitchFamily="34" charset="-122"/>
                <a:cs typeface="NWLCTC+Î¢ÈíÑÅºÚ,Bold"/>
              </a:rPr>
              <a:t>月</a:t>
            </a:r>
            <a:r>
              <a:rPr lang="en-US" altLang="zh-CN" sz="2200" b="1" dirty="0">
                <a:solidFill>
                  <a:srgbClr val="C00000"/>
                </a:solidFill>
                <a:latin typeface="微软雅黑" pitchFamily="34" charset="-122"/>
                <a:ea typeface="微软雅黑" pitchFamily="34" charset="-122"/>
                <a:cs typeface="NWLCTC+Î¢ÈíÑÅºÚ,Bold"/>
              </a:rPr>
              <a:t>18</a:t>
            </a:r>
            <a:r>
              <a:rPr lang="zh-CN" altLang="en-US" sz="2200" b="1" dirty="0">
                <a:solidFill>
                  <a:srgbClr val="C00000"/>
                </a:solidFill>
                <a:latin typeface="微软雅黑" pitchFamily="34" charset="-122"/>
                <a:ea typeface="微软雅黑" pitchFamily="34" charset="-122"/>
                <a:cs typeface="NWLCTC+Î¢ÈíÑÅºÚ,Bold"/>
              </a:rPr>
              <a:t>日，共有</a:t>
            </a:r>
            <a:r>
              <a:rPr lang="en-US" altLang="zh-CN" sz="2200" b="1" dirty="0">
                <a:solidFill>
                  <a:srgbClr val="C00000"/>
                </a:solidFill>
                <a:latin typeface="微软雅黑" pitchFamily="34" charset="-122"/>
                <a:ea typeface="微软雅黑" pitchFamily="34" charset="-122"/>
                <a:cs typeface="NWLCTC+Î¢ÈíÑÅºÚ,Bold"/>
              </a:rPr>
              <a:t>48</a:t>
            </a:r>
            <a:r>
              <a:rPr lang="zh-CN" altLang="en-US" sz="2200" b="1" dirty="0">
                <a:solidFill>
                  <a:srgbClr val="C00000"/>
                </a:solidFill>
                <a:latin typeface="微软雅黑" pitchFamily="34" charset="-122"/>
                <a:ea typeface="微软雅黑" pitchFamily="34" charset="-122"/>
                <a:cs typeface="NWLCTC+Î¢ÈíÑÅºÚ,Bold"/>
              </a:rPr>
              <a:t>所高校申报省级小分队</a:t>
            </a:r>
            <a:r>
              <a:rPr lang="zh-CN" altLang="en-US" sz="2200" b="1" dirty="0">
                <a:solidFill>
                  <a:srgbClr val="0033CC"/>
                </a:solidFill>
                <a:latin typeface="微软雅黑" pitchFamily="34" charset="-122"/>
                <a:ea typeface="微软雅黑" pitchFamily="34" charset="-122"/>
                <a:cs typeface="NWLCTC+Î¢ÈíÑÅºÚ,Bold"/>
              </a:rPr>
              <a:t>）</a:t>
            </a:r>
            <a:endParaRPr lang="en-US" altLang="zh-CN" sz="2200" b="1" dirty="0">
              <a:solidFill>
                <a:srgbClr val="0033CC"/>
              </a:solidFill>
              <a:latin typeface="微软雅黑" pitchFamily="34" charset="-122"/>
              <a:ea typeface="微软雅黑" pitchFamily="34" charset="-122"/>
              <a:cs typeface="NWLCTC+Î¢ÈíÑÅºÚ,Bold"/>
            </a:endParaRPr>
          </a:p>
          <a:p>
            <a:pPr marL="342900" indent="-342900" algn="just">
              <a:lnSpc>
                <a:spcPct val="150000"/>
              </a:lnSpc>
              <a:spcBef>
                <a:spcPts val="1200"/>
              </a:spcBef>
              <a:buFont typeface="Arial" panose="020B0604020202020204" pitchFamily="34" charset="0"/>
              <a:buChar char="•"/>
            </a:pPr>
            <a:r>
              <a:rPr lang="en-US" altLang="en-US" sz="2200" b="1" dirty="0">
                <a:solidFill>
                  <a:srgbClr val="0033CC"/>
                </a:solidFill>
                <a:latin typeface="微软雅黑" pitchFamily="34" charset="-122"/>
                <a:ea typeface="微软雅黑" pitchFamily="34" charset="-122"/>
                <a:cs typeface="NWLCTC+Î¢ÈíÑÅºÚ,Bold"/>
              </a:rPr>
              <a:t>2</a:t>
            </a:r>
            <a:r>
              <a:rPr lang="zh-CN" altLang="en-US" sz="2200" b="1" dirty="0">
                <a:solidFill>
                  <a:srgbClr val="0033CC"/>
                </a:solidFill>
                <a:latin typeface="微软雅黑" pitchFamily="34" charset="-122"/>
                <a:ea typeface="微软雅黑" pitchFamily="34" charset="-122"/>
                <a:cs typeface="NWLCTC+Î¢ÈíÑÅºÚ,Bold"/>
              </a:rPr>
              <a:t>、</a:t>
            </a:r>
            <a:r>
              <a:rPr lang="en-US" altLang="en-US" sz="2200" b="1" dirty="0">
                <a:solidFill>
                  <a:srgbClr val="C00000"/>
                </a:solidFill>
                <a:latin typeface="微软雅黑" pitchFamily="34" charset="-122"/>
                <a:ea typeface="微软雅黑" pitchFamily="34" charset="-122"/>
                <a:cs typeface="NWLCTC+Î¢ÈíÑÅºÚ,Bold"/>
              </a:rPr>
              <a:t>2018</a:t>
            </a:r>
            <a:r>
              <a:rPr lang="zh-CN" altLang="en-US" sz="2200" b="1" dirty="0">
                <a:solidFill>
                  <a:srgbClr val="C00000"/>
                </a:solidFill>
                <a:latin typeface="微软雅黑" pitchFamily="34" charset="-122"/>
                <a:ea typeface="微软雅黑" pitchFamily="34" charset="-122"/>
                <a:cs typeface="NWLCTC+Î¢ÈíÑÅºÚ,Bold"/>
              </a:rPr>
              <a:t>年</a:t>
            </a:r>
            <a:r>
              <a:rPr lang="en-US" altLang="en-US" sz="2200" b="1" dirty="0">
                <a:solidFill>
                  <a:srgbClr val="C00000"/>
                </a:solidFill>
                <a:latin typeface="微软雅黑" pitchFamily="34" charset="-122"/>
                <a:ea typeface="微软雅黑" pitchFamily="34" charset="-122"/>
                <a:cs typeface="NWLCTC+Î¢ÈíÑÅºÚ,Bold"/>
              </a:rPr>
              <a:t>9</a:t>
            </a:r>
            <a:r>
              <a:rPr lang="zh-CN" altLang="en-US" sz="2200" b="1" dirty="0">
                <a:solidFill>
                  <a:srgbClr val="C00000"/>
                </a:solidFill>
                <a:latin typeface="微软雅黑" pitchFamily="34" charset="-122"/>
                <a:ea typeface="微软雅黑" pitchFamily="34" charset="-122"/>
                <a:cs typeface="NWLCTC+Î¢ÈíÑÅºÚ,Bold"/>
              </a:rPr>
              <a:t>月</a:t>
            </a:r>
            <a:r>
              <a:rPr lang="en-US" altLang="en-US" sz="2200" b="1" dirty="0">
                <a:solidFill>
                  <a:srgbClr val="C00000"/>
                </a:solidFill>
                <a:latin typeface="微软雅黑" pitchFamily="34" charset="-122"/>
                <a:ea typeface="微软雅黑" pitchFamily="34" charset="-122"/>
                <a:cs typeface="NWLCTC+Î¢ÈíÑÅºÚ,Bold"/>
              </a:rPr>
              <a:t>15</a:t>
            </a:r>
            <a:r>
              <a:rPr lang="zh-CN" altLang="en-US" sz="2200" b="1" dirty="0">
                <a:solidFill>
                  <a:srgbClr val="C00000"/>
                </a:solidFill>
                <a:latin typeface="微软雅黑" pitchFamily="34" charset="-122"/>
                <a:ea typeface="微软雅黑" pitchFamily="34" charset="-122"/>
                <a:cs typeface="NWLCTC+Î¢ÈíÑÅºÚ,Bold"/>
              </a:rPr>
              <a:t>日前，</a:t>
            </a:r>
            <a:r>
              <a:rPr lang="zh-CN" altLang="en-US" sz="2200" b="1" dirty="0">
                <a:solidFill>
                  <a:srgbClr val="0033CC"/>
                </a:solidFill>
                <a:latin typeface="微软雅黑" pitchFamily="34" charset="-122"/>
                <a:ea typeface="微软雅黑" pitchFamily="34" charset="-122"/>
                <a:cs typeface="NWLCTC+Î¢ÈíÑÅºÚ,Bold"/>
              </a:rPr>
              <a:t>报送</a:t>
            </a:r>
            <a:r>
              <a:rPr lang="zh-CN" altLang="en-US" sz="2200" b="1" dirty="0">
                <a:solidFill>
                  <a:srgbClr val="C00000"/>
                </a:solidFill>
                <a:latin typeface="微软雅黑" pitchFamily="34" charset="-122"/>
                <a:ea typeface="微软雅黑" pitchFamily="34" charset="-122"/>
                <a:cs typeface="NWLCTC+Î¢ÈíÑÅºÚ,Bold"/>
              </a:rPr>
              <a:t>本校</a:t>
            </a:r>
            <a:r>
              <a:rPr lang="zh-CN" altLang="en-US" sz="2200" b="1" dirty="0">
                <a:solidFill>
                  <a:srgbClr val="0033CC"/>
                </a:solidFill>
                <a:latin typeface="微软雅黑" pitchFamily="34" charset="-122"/>
                <a:ea typeface="微软雅黑" pitchFamily="34" charset="-122"/>
                <a:cs typeface="NWLCTC+Î¢ÈíÑÅºÚ,Bold"/>
              </a:rPr>
              <a:t>活动总结材料（含文字报告、照片、视频等）；申报了省级小分队的高校，还需报送小分队活动开展材料（含文字报告、照片、视频等）</a:t>
            </a:r>
          </a:p>
          <a:p>
            <a:pPr marL="342900" indent="-342900" algn="just">
              <a:lnSpc>
                <a:spcPct val="150000"/>
              </a:lnSpc>
              <a:spcBef>
                <a:spcPts val="1200"/>
              </a:spcBef>
              <a:buFont typeface="Arial" panose="020B0604020202020204" pitchFamily="34" charset="0"/>
              <a:buChar char="•"/>
            </a:pPr>
            <a:r>
              <a:rPr lang="en-US" altLang="zh-CN" sz="2200" b="1" dirty="0">
                <a:solidFill>
                  <a:srgbClr val="0033CC"/>
                </a:solidFill>
                <a:latin typeface="微软雅黑" pitchFamily="34" charset="-122"/>
                <a:ea typeface="微软雅黑" pitchFamily="34" charset="-122"/>
                <a:cs typeface="NWLCTC+Î¢ÈíÑÅºÚ,Bold"/>
              </a:rPr>
              <a:t>3</a:t>
            </a:r>
            <a:r>
              <a:rPr lang="zh-CN" altLang="en-US" sz="2200" b="1" dirty="0">
                <a:solidFill>
                  <a:srgbClr val="0033CC"/>
                </a:solidFill>
                <a:latin typeface="微软雅黑" pitchFamily="34" charset="-122"/>
                <a:ea typeface="微软雅黑" pitchFamily="34" charset="-122"/>
                <a:cs typeface="NWLCTC+Î¢ÈíÑÅºÚ,Bold"/>
              </a:rPr>
              <a:t>、申报材料提交组委会邮箱：</a:t>
            </a:r>
            <a:r>
              <a:rPr lang="en-US" altLang="en-US" sz="2200" b="1" dirty="0">
                <a:solidFill>
                  <a:srgbClr val="C00000"/>
                </a:solidFill>
                <a:latin typeface="微软雅黑" pitchFamily="34" charset="-122"/>
                <a:ea typeface="微软雅黑" pitchFamily="34" charset="-122"/>
                <a:cs typeface="NWLCTC+Î¢ÈíÑÅºÚ,Bold"/>
              </a:rPr>
              <a:t>scgzjnds@126.com</a:t>
            </a:r>
            <a:endParaRPr lang="en-US" altLang="zh-CN" sz="2200" b="1" dirty="0">
              <a:solidFill>
                <a:srgbClr val="C00000"/>
              </a:solidFill>
              <a:latin typeface="微软雅黑" pitchFamily="34" charset="-122"/>
              <a:ea typeface="微软雅黑" pitchFamily="34" charset="-122"/>
              <a:cs typeface="NWLCTC+Î¢ÈíÑÅºÚ,Bold"/>
            </a:endParaRPr>
          </a:p>
        </p:txBody>
      </p:sp>
    </p:spTree>
    <p:extLst>
      <p:ext uri="{BB962C8B-B14F-4D97-AF65-F5344CB8AC3E}">
        <p14:creationId xmlns:p14="http://schemas.microsoft.com/office/powerpoint/2010/main" val="11401891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pic>
        <p:nvPicPr>
          <p:cNvPr id="57"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9" name="矩形 8"/>
          <p:cNvSpPr/>
          <p:nvPr/>
        </p:nvSpPr>
        <p:spPr>
          <a:xfrm>
            <a:off x="7392564" y="2118612"/>
            <a:ext cx="1620000" cy="43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r>
              <a:rPr lang="zh-CN" altLang="en-US" sz="2400" b="1" dirty="0">
                <a:latin typeface="黑体" panose="02010600030101010101" pitchFamily="49" charset="-122"/>
                <a:ea typeface="黑体" panose="02010600030101010101" pitchFamily="49" charset="-122"/>
              </a:rPr>
              <a:t>单位奖励</a:t>
            </a:r>
          </a:p>
        </p:txBody>
      </p:sp>
      <p:sp>
        <p:nvSpPr>
          <p:cNvPr id="10" name="矩形 9"/>
          <p:cNvSpPr/>
          <p:nvPr/>
        </p:nvSpPr>
        <p:spPr>
          <a:xfrm>
            <a:off x="2954309" y="2114616"/>
            <a:ext cx="1620000" cy="43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r>
              <a:rPr lang="zh-CN" altLang="en-US" sz="2400" b="1" dirty="0">
                <a:latin typeface="黑体" panose="02010600030101010101" pitchFamily="49" charset="-122"/>
                <a:ea typeface="黑体" panose="02010600030101010101" pitchFamily="49" charset="-122"/>
              </a:rPr>
              <a:t>项目奖励</a:t>
            </a:r>
          </a:p>
        </p:txBody>
      </p:sp>
      <p:sp>
        <p:nvSpPr>
          <p:cNvPr id="11" name="圆角矩形 10"/>
          <p:cNvSpPr/>
          <p:nvPr/>
        </p:nvSpPr>
        <p:spPr>
          <a:xfrm>
            <a:off x="6396749" y="2843561"/>
            <a:ext cx="3895827" cy="311119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pic>
        <p:nvPicPr>
          <p:cNvPr id="13" name="Picture 10" descr="C:\Users\Administrator\Desktop\zz.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4729" y="3136024"/>
            <a:ext cx="3053536" cy="117949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1" descr="C:\Users\Administrator\Desktop\d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9695" y="4404733"/>
            <a:ext cx="2787262" cy="126925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7876404" y="3836102"/>
            <a:ext cx="700833"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20</a:t>
            </a:r>
            <a:r>
              <a:rPr lang="zh-CN" altLang="en-US" b="1" dirty="0">
                <a:solidFill>
                  <a:schemeClr val="bg1"/>
                </a:solidFill>
                <a:latin typeface="微软雅黑" panose="020B0503020204020204" pitchFamily="34" charset="-122"/>
                <a:ea typeface="微软雅黑" panose="020B0503020204020204" pitchFamily="34" charset="-122"/>
              </a:rPr>
              <a:t>个</a:t>
            </a:r>
          </a:p>
        </p:txBody>
      </p:sp>
      <p:sp>
        <p:nvSpPr>
          <p:cNvPr id="17" name="TextBox 16"/>
          <p:cNvSpPr txBox="1"/>
          <p:nvPr/>
        </p:nvSpPr>
        <p:spPr>
          <a:xfrm>
            <a:off x="7863231" y="5174711"/>
            <a:ext cx="700833"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80</a:t>
            </a:r>
            <a:r>
              <a:rPr lang="zh-CN" altLang="en-US" b="1" dirty="0">
                <a:solidFill>
                  <a:schemeClr val="bg1"/>
                </a:solidFill>
                <a:latin typeface="微软雅黑" panose="020B0503020204020204" pitchFamily="34" charset="-122"/>
                <a:ea typeface="微软雅黑" panose="020B0503020204020204" pitchFamily="34" charset="-122"/>
              </a:rPr>
              <a:t>名</a:t>
            </a:r>
          </a:p>
        </p:txBody>
      </p:sp>
      <p:sp>
        <p:nvSpPr>
          <p:cNvPr id="18" name="圆角矩形 17"/>
          <p:cNvSpPr/>
          <p:nvPr/>
        </p:nvSpPr>
        <p:spPr>
          <a:xfrm>
            <a:off x="1703497" y="2765502"/>
            <a:ext cx="4083986" cy="3189249"/>
          </a:xfrm>
          <a:prstGeom prst="roundRect">
            <a:avLst/>
          </a:prstGeom>
          <a:solidFill>
            <a:schemeClr val="accent6">
              <a:lumMod val="60000"/>
              <a:lumOff val="4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pic>
        <p:nvPicPr>
          <p:cNvPr id="19" name="Picture 3" descr="C:\Users\Administrator\Desktop\yp.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53616" y="3958853"/>
            <a:ext cx="1245884" cy="11595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sers\Administrator\Desktop\tp.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60987" y="3947702"/>
            <a:ext cx="1197958" cy="111495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Administrator\Desktop\jp.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33690" y="2878703"/>
            <a:ext cx="1237227" cy="115150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31"/>
          <p:cNvSpPr txBox="1"/>
          <p:nvPr/>
        </p:nvSpPr>
        <p:spPr>
          <a:xfrm>
            <a:off x="3313803" y="3626562"/>
            <a:ext cx="708025"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40</a:t>
            </a:r>
            <a:r>
              <a:rPr lang="zh-CN" altLang="en-US" sz="1600" b="1" dirty="0">
                <a:solidFill>
                  <a:schemeClr val="bg1"/>
                </a:solidFill>
                <a:latin typeface="微软雅黑" panose="020B0503020204020204" pitchFamily="34" charset="-122"/>
                <a:ea typeface="微软雅黑" panose="020B0503020204020204" pitchFamily="34" charset="-122"/>
              </a:rPr>
              <a:t>个</a:t>
            </a:r>
          </a:p>
        </p:txBody>
      </p:sp>
      <p:sp>
        <p:nvSpPr>
          <p:cNvPr id="23" name="TextBox 32"/>
          <p:cNvSpPr txBox="1"/>
          <p:nvPr/>
        </p:nvSpPr>
        <p:spPr>
          <a:xfrm>
            <a:off x="2288603" y="4699217"/>
            <a:ext cx="789940"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80</a:t>
            </a:r>
            <a:r>
              <a:rPr lang="zh-CN" altLang="en-US" sz="1600" b="1" dirty="0">
                <a:solidFill>
                  <a:schemeClr val="bg1"/>
                </a:solidFill>
                <a:latin typeface="微软雅黑" panose="020B0503020204020204" pitchFamily="34" charset="-122"/>
                <a:ea typeface="微软雅黑" panose="020B0503020204020204" pitchFamily="34" charset="-122"/>
              </a:rPr>
              <a:t>个</a:t>
            </a:r>
          </a:p>
        </p:txBody>
      </p:sp>
      <p:sp>
        <p:nvSpPr>
          <p:cNvPr id="24" name="TextBox 33"/>
          <p:cNvSpPr txBox="1"/>
          <p:nvPr/>
        </p:nvSpPr>
        <p:spPr>
          <a:xfrm>
            <a:off x="4106251" y="4665763"/>
            <a:ext cx="880745"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280</a:t>
            </a:r>
            <a:r>
              <a:rPr lang="zh-CN" altLang="en-US" sz="1600" b="1" dirty="0">
                <a:solidFill>
                  <a:schemeClr val="bg1"/>
                </a:solidFill>
                <a:latin typeface="微软雅黑" panose="020B0503020204020204" pitchFamily="34" charset="-122"/>
                <a:ea typeface="微软雅黑" panose="020B0503020204020204" pitchFamily="34" charset="-122"/>
              </a:rPr>
              <a:t>个</a:t>
            </a:r>
          </a:p>
        </p:txBody>
      </p:sp>
      <p:sp>
        <p:nvSpPr>
          <p:cNvPr id="25" name="文本框 21"/>
          <p:cNvSpPr txBox="1"/>
          <p:nvPr/>
        </p:nvSpPr>
        <p:spPr>
          <a:xfrm>
            <a:off x="2007886" y="5121446"/>
            <a:ext cx="3269615" cy="646331"/>
          </a:xfrm>
          <a:prstGeom prst="rect">
            <a:avLst/>
          </a:prstGeom>
          <a:noFill/>
        </p:spPr>
        <p:txBody>
          <a:bodyPr wrap="square" rtlCol="0">
            <a:spAutoFit/>
          </a:bodyPr>
          <a:lstStyle/>
          <a:p>
            <a:pPr algn="l"/>
            <a:r>
              <a:rPr lang="zh-CN" altLang="en-US" b="1" dirty="0">
                <a:solidFill>
                  <a:srgbClr val="C00000"/>
                </a:solidFill>
                <a:latin typeface="微软雅黑" panose="020B0503020204020204" pitchFamily="34" charset="-122"/>
                <a:ea typeface="微软雅黑" panose="020B0503020204020204" pitchFamily="34" charset="-122"/>
              </a:rPr>
              <a:t>不含“青年红色筑梦之旅”赛道奖励</a:t>
            </a:r>
          </a:p>
        </p:txBody>
      </p:sp>
      <p:sp>
        <p:nvSpPr>
          <p:cNvPr id="27" name="TextBox 54"/>
          <p:cNvSpPr txBox="1"/>
          <p:nvPr/>
        </p:nvSpPr>
        <p:spPr bwMode="auto">
          <a:xfrm>
            <a:off x="-144965" y="1198306"/>
            <a:ext cx="12192000" cy="677108"/>
          </a:xfrm>
          <a:prstGeom prst="rect">
            <a:avLst/>
          </a:prstGeom>
          <a:noFill/>
          <a:ln w="9525">
            <a:noFill/>
            <a:miter lim="800000"/>
            <a:headEnd/>
            <a:tailEnd/>
          </a:ln>
          <a:extLst/>
        </p:spPr>
        <p:txBody>
          <a:bodyPr wrap="square">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pPr algn="ctr"/>
            <a:r>
              <a:rPr lang="zh-CN" altLang="en-US" sz="3800" kern="0" dirty="0">
                <a:solidFill>
                  <a:srgbClr val="C00000"/>
                </a:solidFill>
                <a:latin typeface="微软雅黑" pitchFamily="34" charset="-122"/>
                <a:cs typeface="+mj-cs"/>
                <a:sym typeface="Calibri" pitchFamily="34" charset="0"/>
              </a:rPr>
              <a:t>主赛道奖励</a:t>
            </a:r>
          </a:p>
        </p:txBody>
      </p:sp>
    </p:spTree>
    <p:extLst>
      <p:ext uri="{BB962C8B-B14F-4D97-AF65-F5344CB8AC3E}">
        <p14:creationId xmlns:p14="http://schemas.microsoft.com/office/powerpoint/2010/main" val="11401891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pic>
        <p:nvPicPr>
          <p:cNvPr id="57"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9" name="矩形 8"/>
          <p:cNvSpPr/>
          <p:nvPr/>
        </p:nvSpPr>
        <p:spPr>
          <a:xfrm>
            <a:off x="7392564" y="2118612"/>
            <a:ext cx="1620000" cy="43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r>
              <a:rPr lang="zh-CN" altLang="en-US" sz="2400" b="1" dirty="0">
                <a:latin typeface="黑体" panose="02010600030101010101" pitchFamily="49" charset="-122"/>
                <a:ea typeface="黑体" panose="02010600030101010101" pitchFamily="49" charset="-122"/>
              </a:rPr>
              <a:t>单位奖励</a:t>
            </a:r>
          </a:p>
        </p:txBody>
      </p:sp>
      <p:sp>
        <p:nvSpPr>
          <p:cNvPr id="10" name="矩形 9"/>
          <p:cNvSpPr/>
          <p:nvPr/>
        </p:nvSpPr>
        <p:spPr>
          <a:xfrm>
            <a:off x="2954309" y="2114616"/>
            <a:ext cx="1620000" cy="43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r>
              <a:rPr lang="zh-CN" altLang="en-US" sz="2400" b="1" dirty="0">
                <a:latin typeface="黑体" panose="02010600030101010101" pitchFamily="49" charset="-122"/>
                <a:ea typeface="黑体" panose="02010600030101010101" pitchFamily="49" charset="-122"/>
              </a:rPr>
              <a:t>项目奖励</a:t>
            </a:r>
          </a:p>
        </p:txBody>
      </p:sp>
      <p:sp>
        <p:nvSpPr>
          <p:cNvPr id="11" name="圆角矩形 10"/>
          <p:cNvSpPr/>
          <p:nvPr/>
        </p:nvSpPr>
        <p:spPr>
          <a:xfrm>
            <a:off x="6396749" y="2843561"/>
            <a:ext cx="3895827" cy="311119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pic>
        <p:nvPicPr>
          <p:cNvPr id="13" name="Picture 10" descr="C:\Users\Administrator\Desktop\zz.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4729" y="3136024"/>
            <a:ext cx="3053536" cy="117949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1" descr="C:\Users\Administrator\Desktop\d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9695" y="4404733"/>
            <a:ext cx="2787262" cy="126925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7876404" y="3836102"/>
            <a:ext cx="700833"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10</a:t>
            </a:r>
            <a:r>
              <a:rPr lang="zh-CN" altLang="en-US" b="1" dirty="0">
                <a:solidFill>
                  <a:schemeClr val="bg1"/>
                </a:solidFill>
                <a:latin typeface="微软雅黑" panose="020B0503020204020204" pitchFamily="34" charset="-122"/>
                <a:ea typeface="微软雅黑" panose="020B0503020204020204" pitchFamily="34" charset="-122"/>
              </a:rPr>
              <a:t>个</a:t>
            </a:r>
          </a:p>
        </p:txBody>
      </p:sp>
      <p:sp>
        <p:nvSpPr>
          <p:cNvPr id="17" name="TextBox 16"/>
          <p:cNvSpPr txBox="1"/>
          <p:nvPr/>
        </p:nvSpPr>
        <p:spPr>
          <a:xfrm>
            <a:off x="7863231" y="5174711"/>
            <a:ext cx="700833"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20</a:t>
            </a:r>
            <a:r>
              <a:rPr lang="zh-CN" altLang="en-US" b="1" dirty="0">
                <a:solidFill>
                  <a:schemeClr val="bg1"/>
                </a:solidFill>
                <a:latin typeface="微软雅黑" panose="020B0503020204020204" pitchFamily="34" charset="-122"/>
                <a:ea typeface="微软雅黑" panose="020B0503020204020204" pitchFamily="34" charset="-122"/>
              </a:rPr>
              <a:t>名</a:t>
            </a:r>
          </a:p>
        </p:txBody>
      </p:sp>
      <p:sp>
        <p:nvSpPr>
          <p:cNvPr id="18" name="圆角矩形 17"/>
          <p:cNvSpPr/>
          <p:nvPr/>
        </p:nvSpPr>
        <p:spPr>
          <a:xfrm>
            <a:off x="1703497" y="2765502"/>
            <a:ext cx="4083986" cy="3189249"/>
          </a:xfrm>
          <a:prstGeom prst="roundRect">
            <a:avLst/>
          </a:prstGeom>
          <a:solidFill>
            <a:schemeClr val="accent6">
              <a:lumMod val="60000"/>
              <a:lumOff val="4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pic>
        <p:nvPicPr>
          <p:cNvPr id="19" name="Picture 3" descr="C:\Users\Administrator\Desktop\yp.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53616" y="3958853"/>
            <a:ext cx="1245884" cy="11595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sers\Administrator\Desktop\tp.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60987" y="3947702"/>
            <a:ext cx="1197958" cy="111495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Administrator\Desktop\jp.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33690" y="2878703"/>
            <a:ext cx="1237227" cy="115150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31"/>
          <p:cNvSpPr txBox="1"/>
          <p:nvPr/>
        </p:nvSpPr>
        <p:spPr>
          <a:xfrm>
            <a:off x="3313803" y="3626562"/>
            <a:ext cx="708025"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10</a:t>
            </a:r>
            <a:r>
              <a:rPr lang="zh-CN" altLang="en-US" sz="1600" b="1" dirty="0">
                <a:solidFill>
                  <a:schemeClr val="bg1"/>
                </a:solidFill>
                <a:latin typeface="微软雅黑" panose="020B0503020204020204" pitchFamily="34" charset="-122"/>
                <a:ea typeface="微软雅黑" panose="020B0503020204020204" pitchFamily="34" charset="-122"/>
              </a:rPr>
              <a:t>个</a:t>
            </a:r>
          </a:p>
        </p:txBody>
      </p:sp>
      <p:sp>
        <p:nvSpPr>
          <p:cNvPr id="23" name="TextBox 32"/>
          <p:cNvSpPr txBox="1"/>
          <p:nvPr/>
        </p:nvSpPr>
        <p:spPr>
          <a:xfrm>
            <a:off x="2288603" y="4699217"/>
            <a:ext cx="789940"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30</a:t>
            </a:r>
            <a:r>
              <a:rPr lang="zh-CN" altLang="en-US" sz="1600" b="1" dirty="0">
                <a:solidFill>
                  <a:schemeClr val="bg1"/>
                </a:solidFill>
                <a:latin typeface="微软雅黑" panose="020B0503020204020204" pitchFamily="34" charset="-122"/>
                <a:ea typeface="微软雅黑" panose="020B0503020204020204" pitchFamily="34" charset="-122"/>
              </a:rPr>
              <a:t>个</a:t>
            </a:r>
          </a:p>
        </p:txBody>
      </p:sp>
      <p:sp>
        <p:nvSpPr>
          <p:cNvPr id="24" name="TextBox 33"/>
          <p:cNvSpPr txBox="1"/>
          <p:nvPr/>
        </p:nvSpPr>
        <p:spPr>
          <a:xfrm>
            <a:off x="4106251" y="4665763"/>
            <a:ext cx="880745"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60</a:t>
            </a:r>
            <a:r>
              <a:rPr lang="zh-CN" altLang="en-US" sz="1600" b="1" dirty="0">
                <a:solidFill>
                  <a:schemeClr val="bg1"/>
                </a:solidFill>
                <a:latin typeface="微软雅黑" panose="020B0503020204020204" pitchFamily="34" charset="-122"/>
                <a:ea typeface="微软雅黑" panose="020B0503020204020204" pitchFamily="34" charset="-122"/>
              </a:rPr>
              <a:t>个</a:t>
            </a:r>
          </a:p>
        </p:txBody>
      </p:sp>
      <p:sp>
        <p:nvSpPr>
          <p:cNvPr id="25" name="文本框 21"/>
          <p:cNvSpPr txBox="1"/>
          <p:nvPr/>
        </p:nvSpPr>
        <p:spPr>
          <a:xfrm>
            <a:off x="2007886" y="5121446"/>
            <a:ext cx="3269615" cy="646331"/>
          </a:xfrm>
          <a:prstGeom prst="rect">
            <a:avLst/>
          </a:prstGeom>
          <a:noFill/>
        </p:spPr>
        <p:txBody>
          <a:bodyPr wrap="square" rtlCol="0">
            <a:spAutoFit/>
          </a:bodyPr>
          <a:lstStyle/>
          <a:p>
            <a:pPr algn="ctr"/>
            <a:r>
              <a:rPr lang="zh-CN" altLang="en-US" b="1" dirty="0">
                <a:solidFill>
                  <a:srgbClr val="C00000"/>
                </a:solidFill>
                <a:latin typeface="微软雅黑" panose="020B0503020204020204" pitchFamily="34" charset="-122"/>
                <a:ea typeface="微软雅黑" panose="020B0503020204020204" pitchFamily="34" charset="-122"/>
              </a:rPr>
              <a:t>“青年红色筑梦之旅”赛道</a:t>
            </a:r>
            <a:endParaRPr lang="en-US" altLang="zh-CN" b="1" dirty="0">
              <a:solidFill>
                <a:srgbClr val="C00000"/>
              </a:solidFill>
              <a:latin typeface="微软雅黑" panose="020B0503020204020204" pitchFamily="34" charset="-122"/>
              <a:ea typeface="微软雅黑" panose="020B0503020204020204" pitchFamily="34" charset="-122"/>
            </a:endParaRPr>
          </a:p>
          <a:p>
            <a:pPr algn="ctr"/>
            <a:r>
              <a:rPr lang="zh-CN" altLang="en-US" b="1" dirty="0">
                <a:solidFill>
                  <a:srgbClr val="C00000"/>
                </a:solidFill>
                <a:latin typeface="微软雅黑" panose="020B0503020204020204" pitchFamily="34" charset="-122"/>
                <a:ea typeface="微软雅黑" panose="020B0503020204020204" pitchFamily="34" charset="-122"/>
              </a:rPr>
              <a:t>奖励专设</a:t>
            </a:r>
          </a:p>
        </p:txBody>
      </p:sp>
      <p:sp>
        <p:nvSpPr>
          <p:cNvPr id="27" name="TextBox 54"/>
          <p:cNvSpPr txBox="1"/>
          <p:nvPr/>
        </p:nvSpPr>
        <p:spPr bwMode="auto">
          <a:xfrm>
            <a:off x="-144965" y="1220608"/>
            <a:ext cx="12192000" cy="677108"/>
          </a:xfrm>
          <a:prstGeom prst="rect">
            <a:avLst/>
          </a:prstGeom>
          <a:noFill/>
          <a:ln w="9525">
            <a:noFill/>
            <a:miter lim="800000"/>
            <a:headEnd/>
            <a:tailEnd/>
          </a:ln>
          <a:extLst/>
        </p:spPr>
        <p:txBody>
          <a:bodyPr wrap="square">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pPr algn="ctr"/>
            <a:r>
              <a:rPr lang="zh-CN" altLang="en-US" sz="3800" kern="0" dirty="0">
                <a:solidFill>
                  <a:srgbClr val="C00000"/>
                </a:solidFill>
                <a:latin typeface="微软雅黑" pitchFamily="34" charset="-122"/>
                <a:cs typeface="+mj-cs"/>
                <a:sym typeface="Calibri" pitchFamily="34" charset="0"/>
              </a:rPr>
              <a:t>“青年红色筑梦之旅”赛道奖励</a:t>
            </a:r>
          </a:p>
        </p:txBody>
      </p:sp>
    </p:spTree>
    <p:extLst>
      <p:ext uri="{BB962C8B-B14F-4D97-AF65-F5344CB8AC3E}">
        <p14:creationId xmlns:p14="http://schemas.microsoft.com/office/powerpoint/2010/main" val="11401891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pic>
        <p:nvPicPr>
          <p:cNvPr id="57"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27" name="TextBox 54"/>
          <p:cNvSpPr txBox="1"/>
          <p:nvPr/>
        </p:nvSpPr>
        <p:spPr bwMode="auto">
          <a:xfrm>
            <a:off x="-144965" y="1075642"/>
            <a:ext cx="12192000" cy="677108"/>
          </a:xfrm>
          <a:prstGeom prst="rect">
            <a:avLst/>
          </a:prstGeom>
          <a:noFill/>
          <a:ln w="9525">
            <a:noFill/>
            <a:miter lim="800000"/>
            <a:headEnd/>
            <a:tailEnd/>
          </a:ln>
          <a:extLst/>
        </p:spPr>
        <p:txBody>
          <a:bodyPr wrap="square">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pPr algn="ctr"/>
            <a:r>
              <a:rPr lang="zh-CN" altLang="en-US" sz="3800" kern="0" dirty="0">
                <a:solidFill>
                  <a:srgbClr val="C00000"/>
                </a:solidFill>
                <a:latin typeface="微软雅黑" pitchFamily="34" charset="-122"/>
                <a:cs typeface="+mj-cs"/>
                <a:sym typeface="Calibri" pitchFamily="34" charset="0"/>
              </a:rPr>
              <a:t>学生参赛激励措施</a:t>
            </a:r>
          </a:p>
        </p:txBody>
      </p:sp>
      <p:sp>
        <p:nvSpPr>
          <p:cNvPr id="28" name="object 3"/>
          <p:cNvSpPr txBox="1"/>
          <p:nvPr/>
        </p:nvSpPr>
        <p:spPr>
          <a:xfrm>
            <a:off x="1083527" y="1992380"/>
            <a:ext cx="10024946" cy="371524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0" tIns="0" rIns="0" bIns="0" rtlCol="0">
            <a:spAutoFit/>
          </a:bodyPr>
          <a:lstStyle/>
          <a:p>
            <a:pPr>
              <a:lnSpc>
                <a:spcPts val="3200"/>
              </a:lnSpc>
              <a:spcBef>
                <a:spcPts val="1200"/>
              </a:spcBef>
            </a:pPr>
            <a:r>
              <a:rPr lang="en-US" sz="2400" dirty="0">
                <a:solidFill>
                  <a:srgbClr val="0070C0"/>
                </a:solidFill>
                <a:latin typeface="微软雅黑" pitchFamily="34" charset="-122"/>
                <a:ea typeface="微软雅黑" pitchFamily="34" charset="-122"/>
              </a:rPr>
              <a:t>        1.</a:t>
            </a:r>
            <a:r>
              <a:rPr lang="zh-CN" altLang="en-US" sz="2400" dirty="0">
                <a:solidFill>
                  <a:srgbClr val="0070C0"/>
                </a:solidFill>
                <a:latin typeface="微软雅黑" pitchFamily="34" charset="-122"/>
                <a:ea typeface="微软雅黑" pitchFamily="34" charset="-122"/>
              </a:rPr>
              <a:t>获奖团队颁发获奖证书，同时给予大赛金奖团队奖金奖励。</a:t>
            </a:r>
          </a:p>
          <a:p>
            <a:pPr>
              <a:lnSpc>
                <a:spcPts val="3200"/>
              </a:lnSpc>
              <a:spcBef>
                <a:spcPts val="1200"/>
              </a:spcBef>
            </a:pPr>
            <a:r>
              <a:rPr lang="en-US" sz="2400" dirty="0">
                <a:solidFill>
                  <a:srgbClr val="0070C0"/>
                </a:solidFill>
                <a:latin typeface="微软雅黑" pitchFamily="34" charset="-122"/>
                <a:ea typeface="微软雅黑" pitchFamily="34" charset="-122"/>
              </a:rPr>
              <a:t>        2.</a:t>
            </a:r>
            <a:r>
              <a:rPr lang="zh-CN" altLang="en-US" sz="2400" dirty="0">
                <a:solidFill>
                  <a:srgbClr val="0070C0"/>
                </a:solidFill>
                <a:latin typeface="微软雅黑" pitchFamily="34" charset="-122"/>
                <a:ea typeface="微软雅黑" pitchFamily="34" charset="-122"/>
              </a:rPr>
              <a:t>对获奖团队所涉项目提供投融资对接、落地孵化等服务。协助学生创业企业落户地方，争取地方的扶持资金。选择在成都市新都区蜂云谷创新创业中心落地孵化的团队项目，新都区人民政府给予一定的优惠政策支持。</a:t>
            </a:r>
          </a:p>
          <a:p>
            <a:pPr>
              <a:lnSpc>
                <a:spcPts val="3200"/>
              </a:lnSpc>
              <a:spcBef>
                <a:spcPts val="1200"/>
              </a:spcBef>
            </a:pPr>
            <a:r>
              <a:rPr lang="en-US" sz="2400" dirty="0">
                <a:solidFill>
                  <a:srgbClr val="0070C0"/>
                </a:solidFill>
                <a:latin typeface="微软雅黑" pitchFamily="34" charset="-122"/>
                <a:ea typeface="微软雅黑" pitchFamily="34" charset="-122"/>
              </a:rPr>
              <a:t>        3.</a:t>
            </a:r>
            <a:r>
              <a:rPr lang="zh-CN" altLang="en-US" sz="2400" dirty="0">
                <a:solidFill>
                  <a:srgbClr val="0070C0"/>
                </a:solidFill>
                <a:latin typeface="微软雅黑" pitchFamily="34" charset="-122"/>
                <a:ea typeface="微软雅黑" pitchFamily="34" charset="-122"/>
              </a:rPr>
              <a:t>省级复赛获奖团队的学生，各高校应给予相应创新学分认可，并在保研、专升本及评优评先等方面给予政策倾斜。</a:t>
            </a:r>
          </a:p>
          <a:p>
            <a:pPr>
              <a:lnSpc>
                <a:spcPts val="3200"/>
              </a:lnSpc>
              <a:spcBef>
                <a:spcPts val="1200"/>
              </a:spcBef>
            </a:pPr>
            <a:r>
              <a:rPr lang="en-US" sz="2400" dirty="0">
                <a:solidFill>
                  <a:srgbClr val="0070C0"/>
                </a:solidFill>
                <a:latin typeface="微软雅黑" pitchFamily="34" charset="-122"/>
                <a:ea typeface="微软雅黑" pitchFamily="34" charset="-122"/>
              </a:rPr>
              <a:t>        4.</a:t>
            </a:r>
            <a:r>
              <a:rPr lang="zh-CN" altLang="en-US" sz="2400" dirty="0">
                <a:solidFill>
                  <a:srgbClr val="0070C0"/>
                </a:solidFill>
                <a:latin typeface="微软雅黑" pitchFamily="34" charset="-122"/>
                <a:ea typeface="微软雅黑" pitchFamily="34" charset="-122"/>
              </a:rPr>
              <a:t>鼓励各高校出台激励政策，积极支持本校学生参赛。</a:t>
            </a:r>
            <a:endParaRPr lang="en-US" altLang="zh-CN" sz="2400" b="1" dirty="0">
              <a:solidFill>
                <a:srgbClr val="0070C0"/>
              </a:solidFill>
              <a:effectLst>
                <a:outerShdw blurRad="38100" dist="38100" dir="2700000" algn="tl">
                  <a:srgbClr val="000000">
                    <a:alpha val="43137"/>
                  </a:srgbClr>
                </a:outerShdw>
              </a:effectLst>
              <a:latin typeface="微软雅黑" pitchFamily="34" charset="-122"/>
              <a:ea typeface="微软雅黑" pitchFamily="34" charset="-122"/>
              <a:cs typeface="FUANME+Î¢ÈíÑÅºÚ"/>
            </a:endParaRPr>
          </a:p>
        </p:txBody>
      </p:sp>
    </p:spTree>
    <p:extLst>
      <p:ext uri="{BB962C8B-B14F-4D97-AF65-F5344CB8AC3E}">
        <p14:creationId xmlns:p14="http://schemas.microsoft.com/office/powerpoint/2010/main" val="11401891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二、第四届省赛总体安排</a:t>
            </a:r>
          </a:p>
        </p:txBody>
      </p:sp>
      <p:pic>
        <p:nvPicPr>
          <p:cNvPr id="57"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27" name="TextBox 54"/>
          <p:cNvSpPr txBox="1"/>
          <p:nvPr/>
        </p:nvSpPr>
        <p:spPr bwMode="auto">
          <a:xfrm>
            <a:off x="-144965" y="1075642"/>
            <a:ext cx="12192000" cy="677108"/>
          </a:xfrm>
          <a:prstGeom prst="rect">
            <a:avLst/>
          </a:prstGeom>
          <a:noFill/>
          <a:ln w="9525">
            <a:noFill/>
            <a:miter lim="800000"/>
            <a:headEnd/>
            <a:tailEnd/>
          </a:ln>
          <a:extLst/>
        </p:spPr>
        <p:txBody>
          <a:bodyPr wrap="square">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pPr algn="ctr"/>
            <a:r>
              <a:rPr lang="zh-CN" altLang="en-US" sz="3800" kern="0" dirty="0">
                <a:solidFill>
                  <a:srgbClr val="C00000"/>
                </a:solidFill>
                <a:latin typeface="微软雅黑" pitchFamily="34" charset="-122"/>
                <a:cs typeface="+mj-cs"/>
                <a:sym typeface="Calibri" pitchFamily="34" charset="0"/>
              </a:rPr>
              <a:t>指导教师参赛激励措施</a:t>
            </a:r>
          </a:p>
        </p:txBody>
      </p:sp>
      <p:sp>
        <p:nvSpPr>
          <p:cNvPr id="28" name="object 3"/>
          <p:cNvSpPr txBox="1"/>
          <p:nvPr/>
        </p:nvSpPr>
        <p:spPr>
          <a:xfrm>
            <a:off x="1168084" y="2051853"/>
            <a:ext cx="10058400" cy="4125617"/>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0" tIns="0" rIns="0" bIns="0" rtlCol="0">
            <a:spAutoFit/>
          </a:bodyPr>
          <a:lstStyle/>
          <a:p>
            <a:pPr>
              <a:lnSpc>
                <a:spcPts val="3200"/>
              </a:lnSpc>
              <a:spcBef>
                <a:spcPts val="1200"/>
              </a:spcBef>
            </a:pPr>
            <a:r>
              <a:rPr lang="en-US" altLang="en-US" sz="2400" dirty="0">
                <a:solidFill>
                  <a:srgbClr val="0070C0"/>
                </a:solidFill>
                <a:latin typeface="微软雅黑" pitchFamily="34" charset="-122"/>
                <a:ea typeface="微软雅黑" pitchFamily="34" charset="-122"/>
              </a:rPr>
              <a:t>1.</a:t>
            </a:r>
            <a:r>
              <a:rPr lang="zh-CN" altLang="en-US" sz="2400" dirty="0">
                <a:solidFill>
                  <a:srgbClr val="0070C0"/>
                </a:solidFill>
                <a:latin typeface="微软雅黑" pitchFamily="34" charset="-122"/>
                <a:ea typeface="微软雅黑" pitchFamily="34" charset="-122"/>
              </a:rPr>
              <a:t>省级复赛获奖团队的指导教师，各高校应根据实际，给予相应工作量认定，并在年度考核、评优评奖和职称评定等方面给予政策倾斜。</a:t>
            </a:r>
          </a:p>
          <a:p>
            <a:pPr>
              <a:lnSpc>
                <a:spcPts val="3200"/>
              </a:lnSpc>
              <a:spcBef>
                <a:spcPts val="1200"/>
              </a:spcBef>
            </a:pPr>
            <a:r>
              <a:rPr lang="en-US" altLang="en-US" sz="2400" dirty="0">
                <a:solidFill>
                  <a:srgbClr val="0070C0"/>
                </a:solidFill>
                <a:latin typeface="微软雅黑" pitchFamily="34" charset="-122"/>
                <a:ea typeface="微软雅黑" pitchFamily="34" charset="-122"/>
              </a:rPr>
              <a:t>2.</a:t>
            </a:r>
            <a:r>
              <a:rPr lang="zh-CN" altLang="en-US" sz="2400" dirty="0">
                <a:solidFill>
                  <a:srgbClr val="0070C0"/>
                </a:solidFill>
                <a:latin typeface="微软雅黑" pitchFamily="34" charset="-122"/>
                <a:ea typeface="微软雅黑" pitchFamily="34" charset="-122"/>
              </a:rPr>
              <a:t>省级决赛获得金、银奖团队的指导教师可按照四川省教改项目立项程序牵头申报省级教改项目（以创新创业为主要内容），申报名额单列，同时该获奖项目亦可作为教改结题的重要成果。</a:t>
            </a:r>
          </a:p>
          <a:p>
            <a:pPr>
              <a:lnSpc>
                <a:spcPts val="3200"/>
              </a:lnSpc>
              <a:spcBef>
                <a:spcPts val="1200"/>
              </a:spcBef>
            </a:pPr>
            <a:r>
              <a:rPr lang="en-US" altLang="en-US" sz="2400" dirty="0">
                <a:solidFill>
                  <a:srgbClr val="0070C0"/>
                </a:solidFill>
                <a:latin typeface="微软雅黑" pitchFamily="34" charset="-122"/>
                <a:ea typeface="微软雅黑" pitchFamily="34" charset="-122"/>
              </a:rPr>
              <a:t>3.</a:t>
            </a:r>
            <a:r>
              <a:rPr lang="zh-CN" altLang="en-US" sz="2400" dirty="0">
                <a:solidFill>
                  <a:srgbClr val="0070C0"/>
                </a:solidFill>
                <a:latin typeface="微软雅黑" pitchFamily="34" charset="-122"/>
                <a:ea typeface="微软雅黑" pitchFamily="34" charset="-122"/>
              </a:rPr>
              <a:t>国家总决赛获得金、银、铜奖的指导教师，可按照四川省省级教学成果奖的评审程序牵头申报相应等级省级教学成果奖（以创新创业为主要内容），申报名额单列，在评审中给予倾斜。</a:t>
            </a:r>
          </a:p>
          <a:p>
            <a:pPr>
              <a:lnSpc>
                <a:spcPts val="3200"/>
              </a:lnSpc>
              <a:spcBef>
                <a:spcPts val="1200"/>
              </a:spcBef>
            </a:pPr>
            <a:r>
              <a:rPr lang="en-US" altLang="en-US" sz="2400" dirty="0">
                <a:solidFill>
                  <a:srgbClr val="0070C0"/>
                </a:solidFill>
                <a:latin typeface="微软雅黑" pitchFamily="34" charset="-122"/>
                <a:ea typeface="微软雅黑" pitchFamily="34" charset="-122"/>
              </a:rPr>
              <a:t>4.</a:t>
            </a:r>
            <a:r>
              <a:rPr lang="zh-CN" altLang="en-US" sz="2400" dirty="0">
                <a:solidFill>
                  <a:srgbClr val="0070C0"/>
                </a:solidFill>
                <a:latin typeface="微软雅黑" pitchFamily="34" charset="-122"/>
                <a:ea typeface="微软雅黑" pitchFamily="34" charset="-122"/>
              </a:rPr>
              <a:t>鼓励各高校出台激励政策，积极支持本校教师参赛或指导学生参赛。</a:t>
            </a:r>
            <a:endParaRPr lang="en-US" altLang="zh-CN" sz="2400"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11401891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0" y="3057088"/>
            <a:ext cx="12192000" cy="752450"/>
          </a:xfrm>
          <a:prstGeom prst="rect">
            <a:avLst/>
          </a:prstGeom>
        </p:spPr>
        <p:txBody>
          <a:bodyPr vert="horz" wrap="square" lIns="0" tIns="0" rIns="0" bIns="0" rtlCol="0">
            <a:spAutoFit/>
          </a:bodyPr>
          <a:lstStyle/>
          <a:p>
            <a:pPr marL="0" marR="0" algn="ctr">
              <a:lnSpc>
                <a:spcPts val="6338"/>
              </a:lnSpc>
              <a:spcBef>
                <a:spcPts val="0"/>
              </a:spcBef>
              <a:spcAft>
                <a:spcPts val="0"/>
              </a:spcAft>
            </a:pPr>
            <a:r>
              <a:rPr lang="zh-CN" altLang="en-US" sz="4800" b="1" dirty="0">
                <a:solidFill>
                  <a:srgbClr val="10253F"/>
                </a:solidFill>
                <a:effectLst>
                  <a:outerShdw blurRad="38100" dist="38100" dir="2700000" algn="tl">
                    <a:srgbClr val="000000">
                      <a:alpha val="43137"/>
                    </a:srgbClr>
                  </a:outerShdw>
                </a:effectLst>
                <a:latin typeface="微软雅黑" pitchFamily="34" charset="-122"/>
                <a:ea typeface="微软雅黑" pitchFamily="34" charset="-122"/>
                <a:cs typeface="NWLCTC+Î¢ÈíÑÅºÚ,Bold"/>
              </a:rPr>
              <a:t>大赛要求及服务</a:t>
            </a:r>
            <a:endParaRPr sz="4800" b="1" dirty="0">
              <a:solidFill>
                <a:srgbClr val="10253F"/>
              </a:solidFill>
              <a:effectLst>
                <a:outerShdw blurRad="38100" dist="38100" dir="2700000" algn="tl">
                  <a:srgbClr val="000000">
                    <a:alpha val="43137"/>
                  </a:srgbClr>
                </a:outerShdw>
              </a:effectLst>
              <a:latin typeface="微软雅黑" pitchFamily="34" charset="-122"/>
              <a:ea typeface="微软雅黑" pitchFamily="34" charset="-122"/>
              <a:cs typeface="NWLCTC+Î¢ÈíÑÅºÚ,Bold"/>
            </a:endParaRPr>
          </a:p>
        </p:txBody>
      </p:sp>
      <p:pic>
        <p:nvPicPr>
          <p:cNvPr id="1026" name="Picture 2"/>
          <p:cNvPicPr>
            <a:picLocks noChangeAspect="1" noChangeArrowheads="1"/>
          </p:cNvPicPr>
          <p:nvPr/>
        </p:nvPicPr>
        <p:blipFill>
          <a:blip r:embed="rId2" cstate="print"/>
          <a:srcRect/>
          <a:stretch>
            <a:fillRect/>
          </a:stretch>
        </p:blipFill>
        <p:spPr bwMode="auto">
          <a:xfrm>
            <a:off x="4265520" y="1092684"/>
            <a:ext cx="3705490" cy="1940971"/>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三、大赛要求及服务</a:t>
            </a:r>
          </a:p>
        </p:txBody>
      </p:sp>
      <p:sp>
        <p:nvSpPr>
          <p:cNvPr id="11" name="矩形 10"/>
          <p:cNvSpPr/>
          <p:nvPr/>
        </p:nvSpPr>
        <p:spPr>
          <a:xfrm>
            <a:off x="754063" y="1599974"/>
            <a:ext cx="2156442" cy="989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8" name="TextBox 16"/>
          <p:cNvSpPr txBox="1"/>
          <p:nvPr/>
        </p:nvSpPr>
        <p:spPr>
          <a:xfrm>
            <a:off x="641092" y="1105409"/>
            <a:ext cx="7900480" cy="461665"/>
          </a:xfrm>
          <a:prstGeom prst="rect">
            <a:avLst/>
          </a:prstGeom>
          <a:noFill/>
          <a:ln w="9525">
            <a:noFill/>
            <a:miter lim="800000"/>
            <a:headEnd/>
            <a:tailEnd/>
          </a:ln>
        </p:spPr>
        <p:txBody>
          <a:bodyPr wrap="square">
            <a:spAutoFit/>
          </a:bodyPr>
          <a:lstStyle>
            <a:defPPr>
              <a:defRPr lang="zh-CN"/>
            </a:defPPr>
            <a:lvl1pPr>
              <a:defRPr sz="2400" b="1">
                <a:solidFill>
                  <a:srgbClr val="595959"/>
                </a:solidFill>
                <a:latin typeface="Arial" panose="020B0604020202020204" pitchFamily="34" charset="0"/>
                <a:ea typeface="微软雅黑" panose="020B0503020204020204" pitchFamily="34" charset="-122"/>
              </a:defRPr>
            </a:lvl1pPr>
          </a:lstStyle>
          <a:p>
            <a:r>
              <a:rPr lang="zh-CN" altLang="en-US" dirty="0">
                <a:solidFill>
                  <a:srgbClr val="C00000"/>
                </a:solidFill>
                <a:effectLst>
                  <a:outerShdw blurRad="38100" dist="38100" dir="2700000" algn="tl">
                    <a:srgbClr val="000000">
                      <a:alpha val="43137"/>
                    </a:srgbClr>
                  </a:outerShdw>
                </a:effectLst>
              </a:rPr>
              <a:t>第四届四川省</a:t>
            </a:r>
            <a:r>
              <a:rPr lang="zh-CN" altLang="en-US" dirty="0">
                <a:effectLst>
                  <a:outerShdw blurRad="38100" dist="38100" dir="2700000" algn="tl">
                    <a:srgbClr val="000000">
                      <a:alpha val="43137"/>
                    </a:srgbClr>
                  </a:outerShdw>
                </a:effectLst>
              </a:rPr>
              <a:t>“互联网</a:t>
            </a:r>
            <a:r>
              <a:rPr lang="en-US" altLang="zh-CN" dirty="0">
                <a:effectLst>
                  <a:outerShdw blurRad="38100" dist="38100" dir="2700000" algn="tl">
                    <a:srgbClr val="000000">
                      <a:alpha val="43137"/>
                    </a:srgbClr>
                  </a:outerShdw>
                </a:effectLst>
              </a:rPr>
              <a:t>+</a:t>
            </a:r>
            <a:r>
              <a:rPr lang="zh-CN" altLang="en-US" dirty="0">
                <a:effectLst>
                  <a:outerShdw blurRad="38100" dist="38100" dir="2700000" algn="tl">
                    <a:srgbClr val="000000">
                      <a:alpha val="43137"/>
                    </a:srgbClr>
                  </a:outerShdw>
                </a:effectLst>
              </a:rPr>
              <a:t>” 大赛要求</a:t>
            </a:r>
          </a:p>
        </p:txBody>
      </p:sp>
      <p:sp>
        <p:nvSpPr>
          <p:cNvPr id="16" name="文本框 4"/>
          <p:cNvSpPr txBox="1"/>
          <p:nvPr/>
        </p:nvSpPr>
        <p:spPr>
          <a:xfrm>
            <a:off x="776179" y="1675588"/>
            <a:ext cx="10728853" cy="4656848"/>
          </a:xfrm>
          <a:prstGeom prst="rect">
            <a:avLst/>
          </a:prstGeom>
          <a:noFill/>
        </p:spPr>
        <p:txBody>
          <a:bodyPr wrap="square" lIns="121917" tIns="60958" rIns="121917" bIns="60958" rtlCol="0">
            <a:spAutoFit/>
          </a:bodyPr>
          <a:lstStyle/>
          <a:p>
            <a:pPr marL="457189" indent="-457189">
              <a:lnSpc>
                <a:spcPct val="130000"/>
              </a:lnSpc>
              <a:spcBef>
                <a:spcPts val="1600"/>
              </a:spcBef>
              <a:buFont typeface="Arial" panose="020B0604020202020204" pitchFamily="34" charset="0"/>
              <a:buChar char="•"/>
            </a:pPr>
            <a:r>
              <a:rPr lang="zh-CN" altLang="en-US" sz="22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充分动员宣传，把握时间节点，做好校赛组织，继续拓展规模，参赛数量与质量并重，体现</a:t>
            </a:r>
            <a:r>
              <a:rPr lang="zh-CN" altLang="en-US" sz="22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广度、深度、高度、温度</a:t>
            </a:r>
            <a:r>
              <a:rPr lang="zh-CN" altLang="en-US" sz="22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2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a:p>
            <a:pPr marL="457189" indent="-457189">
              <a:lnSpc>
                <a:spcPct val="130000"/>
              </a:lnSpc>
              <a:spcBef>
                <a:spcPts val="1600"/>
              </a:spcBef>
              <a:buFont typeface="Arial" panose="020B0604020202020204" pitchFamily="34" charset="0"/>
              <a:buChar char="•"/>
            </a:pPr>
            <a:r>
              <a:rPr lang="zh-CN" altLang="en-US" sz="22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鼓励教师将</a:t>
            </a:r>
            <a:r>
              <a:rPr lang="zh-CN" altLang="en-US" sz="22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科技成果产业化</a:t>
            </a:r>
            <a:r>
              <a:rPr lang="zh-CN" altLang="en-US" sz="22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，带领学生创新创业，坚持</a:t>
            </a:r>
            <a:r>
              <a:rPr lang="zh-CN" altLang="en-US" sz="22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以赛促教、以赛促学、以赛促创</a:t>
            </a:r>
            <a:r>
              <a:rPr lang="zh-CN" altLang="en-US" sz="22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，提高创新创业人才培养水平，厚植“大众创业、万众创新”土壤，助力“双创”升级，为建设创新型国家提供</a:t>
            </a:r>
            <a:r>
              <a:rPr lang="zh-CN" altLang="en-US" sz="22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人才智力支撑</a:t>
            </a:r>
            <a:r>
              <a:rPr lang="zh-CN" altLang="en-US" sz="22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2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a:p>
            <a:pPr marL="457189" indent="-457189">
              <a:lnSpc>
                <a:spcPct val="130000"/>
              </a:lnSpc>
              <a:spcBef>
                <a:spcPts val="1600"/>
              </a:spcBef>
              <a:buFont typeface="Arial" panose="020B0604020202020204" pitchFamily="34" charset="0"/>
              <a:buChar char="•"/>
            </a:pPr>
            <a:r>
              <a:rPr lang="zh-CN" altLang="en-US" sz="22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组织好校级</a:t>
            </a:r>
            <a:r>
              <a:rPr lang="zh-CN" altLang="en-US" sz="22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“青年红色筑梦之旅”</a:t>
            </a:r>
            <a:r>
              <a:rPr lang="zh-CN" altLang="en-US" sz="22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活动，积极参加省级活动。充分调研扶贫需求，科学制定活动计划，形成活动方案，做好大学生“小分队”对接工作，扶持项目落地。</a:t>
            </a:r>
            <a:r>
              <a:rPr lang="zh-CN" altLang="en-US" sz="22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建立长效帮扶机制，让项目开花结果，不能只是走过场</a:t>
            </a:r>
            <a:r>
              <a:rPr lang="zh-CN" altLang="en-US" sz="22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2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a:p>
            <a:pPr marL="457189" indent="-457189">
              <a:lnSpc>
                <a:spcPct val="130000"/>
              </a:lnSpc>
              <a:spcBef>
                <a:spcPts val="1600"/>
              </a:spcBef>
              <a:buFont typeface="Arial" panose="020B0604020202020204" pitchFamily="34" charset="0"/>
              <a:buChar char="•"/>
            </a:pPr>
            <a:r>
              <a:rPr lang="zh-CN" altLang="en-US" sz="22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鼓励各高校发动世界知名院校和海丝沿线国家的知名院校参加比赛。</a:t>
            </a:r>
            <a:endParaRPr lang="en-US" altLang="zh-CN" sz="22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1401891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三、大赛要求及服务</a:t>
            </a:r>
          </a:p>
        </p:txBody>
      </p:sp>
      <p:cxnSp>
        <p:nvCxnSpPr>
          <p:cNvPr id="9" name="直接连接符 8"/>
          <p:cNvCxnSpPr/>
          <p:nvPr/>
        </p:nvCxnSpPr>
        <p:spPr>
          <a:xfrm flipV="1">
            <a:off x="738822" y="1751500"/>
            <a:ext cx="4248000" cy="2198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754063" y="1599974"/>
            <a:ext cx="2156442" cy="989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8" name="TextBox 16"/>
          <p:cNvSpPr txBox="1"/>
          <p:nvPr/>
        </p:nvSpPr>
        <p:spPr>
          <a:xfrm>
            <a:off x="641092" y="1105409"/>
            <a:ext cx="7900480" cy="461665"/>
          </a:xfrm>
          <a:prstGeom prst="rect">
            <a:avLst/>
          </a:prstGeom>
          <a:noFill/>
          <a:ln w="9525">
            <a:noFill/>
            <a:miter lim="800000"/>
            <a:headEnd/>
            <a:tailEnd/>
          </a:ln>
        </p:spPr>
        <p:txBody>
          <a:bodyPr wrap="square">
            <a:spAutoFit/>
          </a:bodyPr>
          <a:lstStyle>
            <a:defPPr>
              <a:defRPr lang="zh-CN"/>
            </a:defPPr>
            <a:lvl1pPr>
              <a:defRPr sz="2400" b="1">
                <a:solidFill>
                  <a:srgbClr val="595959"/>
                </a:solidFill>
                <a:latin typeface="Arial" panose="020B0604020202020204" pitchFamily="34" charset="0"/>
                <a:ea typeface="微软雅黑" panose="020B0503020204020204" pitchFamily="34" charset="-122"/>
              </a:defRPr>
            </a:lvl1pPr>
          </a:lstStyle>
          <a:p>
            <a:r>
              <a:rPr lang="zh-CN" altLang="en-US" dirty="0">
                <a:solidFill>
                  <a:srgbClr val="C00000"/>
                </a:solidFill>
                <a:effectLst>
                  <a:outerShdw blurRad="38100" dist="38100" dir="2700000" algn="tl">
                    <a:srgbClr val="000000">
                      <a:alpha val="43137"/>
                    </a:srgbClr>
                  </a:outerShdw>
                </a:effectLst>
              </a:rPr>
              <a:t>第四届四川省</a:t>
            </a:r>
            <a:r>
              <a:rPr lang="zh-CN" altLang="en-US" dirty="0">
                <a:effectLst>
                  <a:outerShdw blurRad="38100" dist="38100" dir="2700000" algn="tl">
                    <a:srgbClr val="000000">
                      <a:alpha val="43137"/>
                    </a:srgbClr>
                  </a:outerShdw>
                </a:effectLst>
              </a:rPr>
              <a:t>“互联网</a:t>
            </a:r>
            <a:r>
              <a:rPr lang="en-US" altLang="zh-CN" dirty="0">
                <a:effectLst>
                  <a:outerShdw blurRad="38100" dist="38100" dir="2700000" algn="tl">
                    <a:srgbClr val="000000">
                      <a:alpha val="43137"/>
                    </a:srgbClr>
                  </a:outerShdw>
                </a:effectLst>
              </a:rPr>
              <a:t>+</a:t>
            </a:r>
            <a:r>
              <a:rPr lang="zh-CN" altLang="en-US" dirty="0">
                <a:effectLst>
                  <a:outerShdw blurRad="38100" dist="38100" dir="2700000" algn="tl">
                    <a:srgbClr val="000000">
                      <a:alpha val="43137"/>
                    </a:srgbClr>
                  </a:outerShdw>
                </a:effectLst>
              </a:rPr>
              <a:t>” 大赛服务</a:t>
            </a:r>
          </a:p>
        </p:txBody>
      </p:sp>
      <p:sp>
        <p:nvSpPr>
          <p:cNvPr id="24" name="object 5"/>
          <p:cNvSpPr txBox="1"/>
          <p:nvPr/>
        </p:nvSpPr>
        <p:spPr>
          <a:xfrm>
            <a:off x="4959954" y="2489015"/>
            <a:ext cx="2417368" cy="311111"/>
          </a:xfrm>
          <a:prstGeom prst="rect">
            <a:avLst/>
          </a:prstGeom>
        </p:spPr>
        <p:txBody>
          <a:bodyPr vert="horz" wrap="square" lIns="0" tIns="0" rIns="0" bIns="0" rtlCol="0">
            <a:spAutoFit/>
          </a:bodyPr>
          <a:lstStyle/>
          <a:p>
            <a:pPr marL="0" marR="0">
              <a:lnSpc>
                <a:spcPts val="2648"/>
              </a:lnSpc>
              <a:spcBef>
                <a:spcPts val="0"/>
              </a:spcBef>
              <a:spcAft>
                <a:spcPts val="0"/>
              </a:spcAft>
            </a:pPr>
            <a:r>
              <a:rPr sz="2000" b="1" dirty="0">
                <a:solidFill>
                  <a:srgbClr val="FFFFFF"/>
                </a:solidFill>
                <a:latin typeface="微软雅黑" pitchFamily="34" charset="-122"/>
                <a:ea typeface="微软雅黑" pitchFamily="34" charset="-122"/>
                <a:cs typeface="NWLCTC+Î¢ÈíÑÅºÚ,Bold"/>
              </a:rPr>
              <a:t>完善线上对接服务</a:t>
            </a:r>
          </a:p>
        </p:txBody>
      </p:sp>
      <p:sp>
        <p:nvSpPr>
          <p:cNvPr id="25" name="object 8"/>
          <p:cNvSpPr txBox="1"/>
          <p:nvPr/>
        </p:nvSpPr>
        <p:spPr>
          <a:xfrm>
            <a:off x="7978015" y="2857493"/>
            <a:ext cx="2252511" cy="311111"/>
          </a:xfrm>
          <a:prstGeom prst="rect">
            <a:avLst/>
          </a:prstGeom>
        </p:spPr>
        <p:txBody>
          <a:bodyPr vert="horz" wrap="square" lIns="0" tIns="0" rIns="0" bIns="0" rtlCol="0">
            <a:spAutoFit/>
          </a:bodyPr>
          <a:lstStyle/>
          <a:p>
            <a:pPr marL="0" marR="0">
              <a:lnSpc>
                <a:spcPts val="2644"/>
              </a:lnSpc>
              <a:spcBef>
                <a:spcPts val="0"/>
              </a:spcBef>
              <a:spcAft>
                <a:spcPts val="0"/>
              </a:spcAft>
            </a:pPr>
            <a:r>
              <a:rPr sz="2000" b="1" dirty="0">
                <a:solidFill>
                  <a:srgbClr val="FFFFFF"/>
                </a:solidFill>
                <a:latin typeface="微软雅黑" pitchFamily="34" charset="-122"/>
                <a:ea typeface="微软雅黑" pitchFamily="34" charset="-122"/>
                <a:cs typeface="NWLCTC+Î¢ÈíÑÅºÚ,Bold"/>
              </a:rPr>
              <a:t>提升大赛参与面</a:t>
            </a:r>
          </a:p>
        </p:txBody>
      </p:sp>
      <p:sp>
        <p:nvSpPr>
          <p:cNvPr id="17" name="object 10"/>
          <p:cNvSpPr txBox="1"/>
          <p:nvPr/>
        </p:nvSpPr>
        <p:spPr>
          <a:xfrm>
            <a:off x="1416204" y="1925866"/>
            <a:ext cx="9445084" cy="4334520"/>
          </a:xfrm>
          <a:prstGeom prst="rect">
            <a:avLst/>
          </a:prstGeom>
        </p:spPr>
        <p:txBody>
          <a:bodyPr vert="horz" wrap="square" lIns="0" tIns="0" rIns="0" bIns="0" rtlCol="0">
            <a:spAutoFit/>
          </a:bodyPr>
          <a:lstStyle/>
          <a:p>
            <a:pPr>
              <a:lnSpc>
                <a:spcPct val="150000"/>
              </a:lnSpc>
            </a:pPr>
            <a:r>
              <a:rPr lang="en-US" altLang="zh-CN" sz="2400" b="1" dirty="0">
                <a:solidFill>
                  <a:srgbClr val="0033CC"/>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FUANME+Î¢ÈíÑÅºÚ"/>
                <a:sym typeface="Calibri" pitchFamily="34" charset="0"/>
              </a:rPr>
              <a:t>        </a:t>
            </a:r>
            <a:r>
              <a:rPr lang="zh-CN" altLang="en-US" sz="3200" dirty="0">
                <a:solidFill>
                  <a:srgbClr val="0033CC"/>
                </a:solidFill>
                <a:effectLst>
                  <a:outerShdw blurRad="38100" dist="38100" dir="2700000" algn="tl">
                    <a:srgbClr val="000000">
                      <a:alpha val="43137"/>
                    </a:srgbClr>
                  </a:outerShdw>
                </a:effectLst>
                <a:latin typeface="微软雅黑" pitchFamily="34" charset="-122"/>
                <a:ea typeface="微软雅黑" pitchFamily="34" charset="-122"/>
                <a:cs typeface="FUANME+Î¢ÈíÑÅºÚ"/>
                <a:sym typeface="Calibri" pitchFamily="34" charset="0"/>
              </a:rPr>
              <a:t>本届大赛的相关要求和信息，组委会将在工作</a:t>
            </a:r>
            <a:r>
              <a:rPr lang="en-US" altLang="en-US" sz="3200" dirty="0">
                <a:solidFill>
                  <a:srgbClr val="0033CC"/>
                </a:solidFill>
                <a:effectLst>
                  <a:outerShdw blurRad="38100" dist="38100" dir="2700000" algn="tl">
                    <a:srgbClr val="000000">
                      <a:alpha val="43137"/>
                    </a:srgbClr>
                  </a:outerShdw>
                </a:effectLst>
                <a:latin typeface="微软雅黑" pitchFamily="34" charset="-122"/>
                <a:ea typeface="微软雅黑" pitchFamily="34" charset="-122"/>
                <a:cs typeface="FUANME+Î¢ÈíÑÅºÚ"/>
                <a:sym typeface="Calibri" pitchFamily="34" charset="0"/>
              </a:rPr>
              <a:t>QQ</a:t>
            </a:r>
            <a:r>
              <a:rPr lang="zh-CN" altLang="en-US" sz="3200" dirty="0">
                <a:solidFill>
                  <a:srgbClr val="0033CC"/>
                </a:solidFill>
                <a:effectLst>
                  <a:outerShdw blurRad="38100" dist="38100" dir="2700000" algn="tl">
                    <a:srgbClr val="000000">
                      <a:alpha val="43137"/>
                    </a:srgbClr>
                  </a:outerShdw>
                </a:effectLst>
                <a:latin typeface="微软雅黑" pitchFamily="34" charset="-122"/>
                <a:ea typeface="微软雅黑" pitchFamily="34" charset="-122"/>
                <a:cs typeface="FUANME+Î¢ÈíÑÅºÚ"/>
                <a:sym typeface="Calibri" pitchFamily="34" charset="0"/>
              </a:rPr>
              <a:t>群</a:t>
            </a:r>
            <a:r>
              <a:rPr lang="zh-CN" altLang="en-US" sz="3200"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cs typeface="FUANME+Î¢ÈíÑÅºÚ"/>
                <a:sym typeface="Calibri" pitchFamily="34" charset="0"/>
              </a:rPr>
              <a:t>（群号：</a:t>
            </a:r>
            <a:r>
              <a:rPr lang="en-US" altLang="en-US" sz="3200"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cs typeface="FUANME+Î¢ÈíÑÅºÚ"/>
                <a:sym typeface="Calibri" pitchFamily="34" charset="0"/>
              </a:rPr>
              <a:t>333755450</a:t>
            </a:r>
            <a:r>
              <a:rPr lang="zh-CN" altLang="en-US" sz="3200"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cs typeface="FUANME+Î¢ÈíÑÅºÚ"/>
                <a:sym typeface="Calibri" pitchFamily="34" charset="0"/>
              </a:rPr>
              <a:t>）</a:t>
            </a:r>
            <a:r>
              <a:rPr lang="zh-CN" altLang="en-US" sz="3200" dirty="0">
                <a:solidFill>
                  <a:srgbClr val="0033CC"/>
                </a:solidFill>
                <a:effectLst>
                  <a:outerShdw blurRad="38100" dist="38100" dir="2700000" algn="tl">
                    <a:srgbClr val="000000">
                      <a:alpha val="43137"/>
                    </a:srgbClr>
                  </a:outerShdw>
                </a:effectLst>
                <a:latin typeface="微软雅黑" pitchFamily="34" charset="-122"/>
                <a:ea typeface="微软雅黑" pitchFamily="34" charset="-122"/>
                <a:cs typeface="FUANME+Î¢ÈíÑÅºÚ"/>
                <a:sym typeface="Calibri" pitchFamily="34" charset="0"/>
              </a:rPr>
              <a:t>及时发布、分享、交流，请尚未加群的学校和老师尽快加入工作群！</a:t>
            </a:r>
            <a:endParaRPr lang="en-US" altLang="zh-CN" sz="3200" dirty="0">
              <a:effectLst>
                <a:outerShdw blurRad="38100" dist="38100" dir="2700000" algn="tl">
                  <a:srgbClr val="000000">
                    <a:alpha val="43137"/>
                  </a:srgbClr>
                </a:outerShdw>
              </a:effectLst>
              <a:latin typeface="微软雅黑" pitchFamily="34" charset="-122"/>
              <a:ea typeface="微软雅黑" pitchFamily="34" charset="-122"/>
              <a:cs typeface="FUANME+Î¢ÈíÑÅºÚ"/>
              <a:sym typeface="Calibri" pitchFamily="34" charset="0"/>
            </a:endParaRPr>
          </a:p>
          <a:p>
            <a:endParaRPr lang="en-US" altLang="zh-CN" sz="2000" dirty="0">
              <a:latin typeface="微软雅黑" pitchFamily="34" charset="-122"/>
              <a:ea typeface="微软雅黑" pitchFamily="34" charset="-122"/>
              <a:cs typeface="FUANME+Î¢ÈíÑÅºÚ"/>
              <a:sym typeface="Calibri" pitchFamily="34" charset="0"/>
            </a:endParaRPr>
          </a:p>
          <a:p>
            <a:pPr>
              <a:lnSpc>
                <a:spcPct val="150000"/>
              </a:lnSpc>
            </a:pPr>
            <a:r>
              <a:rPr lang="zh-CN" altLang="en-US" sz="2400" b="1" dirty="0">
                <a:latin typeface="微软雅黑" pitchFamily="34" charset="-122"/>
                <a:ea typeface="微软雅黑" pitchFamily="34" charset="-122"/>
                <a:cs typeface="FUANME+Î¢ÈíÑÅºÚ"/>
                <a:sym typeface="Calibri" pitchFamily="34" charset="0"/>
              </a:rPr>
              <a:t>竞赛工作联系人：</a:t>
            </a:r>
          </a:p>
          <a:p>
            <a:pPr>
              <a:lnSpc>
                <a:spcPct val="150000"/>
              </a:lnSpc>
            </a:pPr>
            <a:r>
              <a:rPr lang="zh-CN" altLang="en-US" sz="2000" dirty="0">
                <a:latin typeface="微软雅黑" pitchFamily="34" charset="-122"/>
                <a:ea typeface="微软雅黑" pitchFamily="34" charset="-122"/>
                <a:cs typeface="FUANME+Î¢ÈíÑÅºÚ"/>
                <a:sym typeface="Calibri" pitchFamily="34" charset="0"/>
              </a:rPr>
              <a:t>            西南石油大学：李媛媛                    </a:t>
            </a:r>
            <a:r>
              <a:rPr lang="en-US" altLang="en-US" sz="2000" dirty="0">
                <a:latin typeface="微软雅黑" pitchFamily="34" charset="-122"/>
                <a:ea typeface="微软雅黑" pitchFamily="34" charset="-122"/>
                <a:cs typeface="FUANME+Î¢ÈíÑÅºÚ"/>
                <a:sym typeface="Calibri" pitchFamily="34" charset="0"/>
              </a:rPr>
              <a:t>028-83037687</a:t>
            </a:r>
            <a:endParaRPr lang="zh-CN" altLang="en-US" sz="2000" dirty="0">
              <a:latin typeface="微软雅黑" pitchFamily="34" charset="-122"/>
              <a:ea typeface="微软雅黑" pitchFamily="34" charset="-122"/>
              <a:cs typeface="FUANME+Î¢ÈíÑÅºÚ"/>
              <a:sym typeface="Calibri" pitchFamily="34" charset="0"/>
            </a:endParaRPr>
          </a:p>
          <a:p>
            <a:pPr>
              <a:lnSpc>
                <a:spcPct val="150000"/>
              </a:lnSpc>
            </a:pPr>
            <a:r>
              <a:rPr lang="zh-CN" altLang="en-US" sz="2000" dirty="0">
                <a:latin typeface="微软雅黑" pitchFamily="34" charset="-122"/>
                <a:ea typeface="微软雅黑" pitchFamily="34" charset="-122"/>
                <a:cs typeface="FUANME+Î¢ÈíÑÅºÚ"/>
                <a:sym typeface="Calibri" pitchFamily="34" charset="0"/>
              </a:rPr>
              <a:t>            高等教育处：    高波、刘晋州         </a:t>
            </a:r>
            <a:r>
              <a:rPr lang="en-US" altLang="en-US" sz="2000" dirty="0">
                <a:latin typeface="微软雅黑" pitchFamily="34" charset="-122"/>
                <a:ea typeface="微软雅黑" pitchFamily="34" charset="-122"/>
                <a:cs typeface="FUANME+Î¢ÈíÑÅºÚ"/>
                <a:sym typeface="Calibri" pitchFamily="34" charset="0"/>
              </a:rPr>
              <a:t>028-86110643</a:t>
            </a:r>
            <a:r>
              <a:rPr lang="zh-CN" altLang="en-US" sz="2000" dirty="0">
                <a:latin typeface="微软雅黑" pitchFamily="34" charset="-122"/>
                <a:ea typeface="微软雅黑" pitchFamily="34" charset="-122"/>
                <a:cs typeface="FUANME+Î¢ÈíÑÅºÚ"/>
                <a:sym typeface="Calibri" pitchFamily="34" charset="0"/>
              </a:rPr>
              <a:t>、</a:t>
            </a:r>
            <a:r>
              <a:rPr lang="en-US" altLang="en-US" sz="2000" dirty="0">
                <a:latin typeface="微软雅黑" pitchFamily="34" charset="-122"/>
                <a:ea typeface="微软雅黑" pitchFamily="34" charset="-122"/>
                <a:cs typeface="FUANME+Î¢ÈíÑÅºÚ"/>
                <a:sym typeface="Calibri" pitchFamily="34" charset="0"/>
              </a:rPr>
              <a:t>86110894</a:t>
            </a:r>
            <a:r>
              <a:rPr lang="zh-CN" altLang="en-US" sz="2000" dirty="0">
                <a:latin typeface="微软雅黑" pitchFamily="34" charset="-122"/>
                <a:ea typeface="微软雅黑" pitchFamily="34" charset="-122"/>
                <a:cs typeface="FUANME+Î¢ÈíÑÅºÚ"/>
                <a:sym typeface="Calibri" pitchFamily="34" charset="0"/>
              </a:rPr>
              <a:t>（传真）</a:t>
            </a:r>
          </a:p>
          <a:p>
            <a:pPr marL="0" marR="0">
              <a:lnSpc>
                <a:spcPts val="2648"/>
              </a:lnSpc>
              <a:spcBef>
                <a:spcPts val="0"/>
              </a:spcBef>
              <a:spcAft>
                <a:spcPts val="0"/>
              </a:spcAft>
            </a:pPr>
            <a:endParaRPr sz="2000" dirty="0">
              <a:solidFill>
                <a:srgbClr val="10253F"/>
              </a:solidFill>
              <a:latin typeface="FUANME+Î¢ÈíÑÅºÚ"/>
              <a:cs typeface="FUANME+Î¢ÈíÑÅºÚ"/>
            </a:endParaRPr>
          </a:p>
        </p:txBody>
      </p:sp>
    </p:spTree>
    <p:extLst>
      <p:ext uri="{BB962C8B-B14F-4D97-AF65-F5344CB8AC3E}">
        <p14:creationId xmlns:p14="http://schemas.microsoft.com/office/powerpoint/2010/main" val="11401891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一、往届大赛回顾</a:t>
            </a:r>
          </a:p>
        </p:txBody>
      </p:sp>
      <p:cxnSp>
        <p:nvCxnSpPr>
          <p:cNvPr id="9" name="直接连接符 8"/>
          <p:cNvCxnSpPr/>
          <p:nvPr/>
        </p:nvCxnSpPr>
        <p:spPr>
          <a:xfrm flipV="1">
            <a:off x="738822" y="1794532"/>
            <a:ext cx="4248000" cy="2198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754063" y="1643006"/>
            <a:ext cx="2156442" cy="989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10" name="TextBox 16"/>
          <p:cNvSpPr txBox="1"/>
          <p:nvPr/>
        </p:nvSpPr>
        <p:spPr>
          <a:xfrm>
            <a:off x="641093" y="1169957"/>
            <a:ext cx="4558749" cy="461665"/>
          </a:xfrm>
          <a:prstGeom prst="rect">
            <a:avLst/>
          </a:prstGeom>
          <a:noFill/>
          <a:ln w="9525">
            <a:noFill/>
            <a:miter lim="800000"/>
            <a:headEnd/>
            <a:tailEnd/>
          </a:ln>
        </p:spPr>
        <p:txBody>
          <a:bodyPr wrap="square">
            <a:spAutoFit/>
          </a:bodyPr>
          <a:lstStyle>
            <a:defPPr>
              <a:defRPr lang="zh-CN"/>
            </a:defPPr>
            <a:lvl1pPr>
              <a:defRPr sz="2400" b="1">
                <a:solidFill>
                  <a:srgbClr val="595959"/>
                </a:solidFill>
                <a:latin typeface="Arial" panose="020B0604020202020204" pitchFamily="34" charset="0"/>
                <a:ea typeface="微软雅黑" panose="020B0503020204020204" pitchFamily="34" charset="-122"/>
              </a:defRPr>
            </a:lvl1pPr>
          </a:lstStyle>
          <a:p>
            <a:r>
              <a:rPr lang="zh-CN" altLang="en-US" dirty="0">
                <a:solidFill>
                  <a:srgbClr val="C00000"/>
                </a:solidFill>
                <a:effectLst>
                  <a:outerShdw blurRad="38100" dist="38100" dir="2700000" algn="tl">
                    <a:srgbClr val="000000">
                      <a:alpha val="43137"/>
                    </a:srgbClr>
                  </a:outerShdw>
                </a:effectLst>
              </a:rPr>
              <a:t>全国</a:t>
            </a:r>
            <a:r>
              <a:rPr lang="zh-CN" altLang="en-US" dirty="0">
                <a:effectLst>
                  <a:outerShdw blurRad="38100" dist="38100" dir="2700000" algn="tl">
                    <a:srgbClr val="000000">
                      <a:alpha val="43137"/>
                    </a:srgbClr>
                  </a:outerShdw>
                </a:effectLst>
              </a:rPr>
              <a:t>“互联网</a:t>
            </a:r>
            <a:r>
              <a:rPr lang="en-US" altLang="zh-CN" dirty="0">
                <a:effectLst>
                  <a:outerShdw blurRad="38100" dist="38100" dir="2700000" algn="tl">
                    <a:srgbClr val="000000">
                      <a:alpha val="43137"/>
                    </a:srgbClr>
                  </a:outerShdw>
                </a:effectLst>
              </a:rPr>
              <a:t>+</a:t>
            </a:r>
            <a:r>
              <a:rPr lang="zh-CN" altLang="en-US" dirty="0">
                <a:effectLst>
                  <a:outerShdw blurRad="38100" dist="38100" dir="2700000" algn="tl">
                    <a:srgbClr val="000000">
                      <a:alpha val="43137"/>
                    </a:srgbClr>
                  </a:outerShdw>
                </a:effectLst>
              </a:rPr>
              <a:t>”大赛参赛情况</a:t>
            </a:r>
          </a:p>
        </p:txBody>
      </p:sp>
      <p:sp>
        <p:nvSpPr>
          <p:cNvPr id="13" name="圆角矩形 12"/>
          <p:cNvSpPr/>
          <p:nvPr/>
        </p:nvSpPr>
        <p:spPr>
          <a:xfrm>
            <a:off x="3418492" y="2140022"/>
            <a:ext cx="1617830" cy="4181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参赛项目</a:t>
            </a:r>
          </a:p>
        </p:txBody>
      </p:sp>
      <p:sp>
        <p:nvSpPr>
          <p:cNvPr id="14" name="圆角矩形 13"/>
          <p:cNvSpPr/>
          <p:nvPr/>
        </p:nvSpPr>
        <p:spPr>
          <a:xfrm>
            <a:off x="750321" y="2140022"/>
            <a:ext cx="1617830" cy="4181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参加高校</a:t>
            </a:r>
          </a:p>
        </p:txBody>
      </p:sp>
      <p:sp>
        <p:nvSpPr>
          <p:cNvPr id="15" name="圆角矩形 14"/>
          <p:cNvSpPr/>
          <p:nvPr/>
        </p:nvSpPr>
        <p:spPr>
          <a:xfrm>
            <a:off x="6293252" y="2138746"/>
            <a:ext cx="1617830" cy="4181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参赛学生</a:t>
            </a:r>
          </a:p>
        </p:txBody>
      </p:sp>
      <p:grpSp>
        <p:nvGrpSpPr>
          <p:cNvPr id="16" name="组合 90"/>
          <p:cNvGrpSpPr/>
          <p:nvPr/>
        </p:nvGrpSpPr>
        <p:grpSpPr>
          <a:xfrm>
            <a:off x="722364" y="2586074"/>
            <a:ext cx="7553193" cy="3053897"/>
            <a:chOff x="499956" y="2102427"/>
            <a:chExt cx="5840321" cy="2210419"/>
          </a:xfrm>
        </p:grpSpPr>
        <p:sp>
          <p:nvSpPr>
            <p:cNvPr id="17" name="矩形 5"/>
            <p:cNvSpPr/>
            <p:nvPr/>
          </p:nvSpPr>
          <p:spPr>
            <a:xfrm>
              <a:off x="611560" y="3825883"/>
              <a:ext cx="288032" cy="486963"/>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068030" y="3664456"/>
              <a:ext cx="288032" cy="64216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868176" y="2351003"/>
              <a:ext cx="288000" cy="195366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27784" y="4112436"/>
              <a:ext cx="288032" cy="17476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124205" y="3434745"/>
              <a:ext cx="288032" cy="85245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590731" y="2414358"/>
              <a:ext cx="288000" cy="1890307"/>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850620" y="4010334"/>
              <a:ext cx="288032" cy="276864"/>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343858" y="3417815"/>
              <a:ext cx="288032" cy="86938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7632" y="3495109"/>
              <a:ext cx="288000" cy="809555"/>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99956" y="3521607"/>
              <a:ext cx="616271" cy="278462"/>
            </a:xfrm>
            <a:prstGeom prst="rect">
              <a:avLst/>
            </a:prstGeom>
          </p:spPr>
          <p:txBody>
            <a:bodyPr wrap="none">
              <a:spAutoFit/>
            </a:bodyPr>
            <a:lstStyle/>
            <a:p>
              <a:r>
                <a:rPr lang="en-US" altLang="zh-CN" sz="1900" dirty="0"/>
                <a:t>1817</a:t>
              </a:r>
              <a:r>
                <a:rPr lang="zh-CN" altLang="en-US" sz="1900" dirty="0"/>
                <a:t> </a:t>
              </a:r>
            </a:p>
          </p:txBody>
        </p:sp>
        <p:sp>
          <p:nvSpPr>
            <p:cNvPr id="27" name="矩形 26"/>
            <p:cNvSpPr/>
            <p:nvPr/>
          </p:nvSpPr>
          <p:spPr>
            <a:xfrm>
              <a:off x="957332" y="3374928"/>
              <a:ext cx="550231" cy="278462"/>
            </a:xfrm>
            <a:prstGeom prst="rect">
              <a:avLst/>
            </a:prstGeom>
          </p:spPr>
          <p:txBody>
            <a:bodyPr wrap="none">
              <a:spAutoFit/>
            </a:bodyPr>
            <a:lstStyle/>
            <a:p>
              <a:r>
                <a:rPr lang="en-US" altLang="zh-CN" sz="1900" dirty="0"/>
                <a:t>2110</a:t>
              </a:r>
              <a:endParaRPr lang="zh-CN" altLang="en-US" sz="1900" dirty="0"/>
            </a:p>
          </p:txBody>
        </p:sp>
        <p:sp>
          <p:nvSpPr>
            <p:cNvPr id="28" name="矩形 27"/>
            <p:cNvSpPr/>
            <p:nvPr/>
          </p:nvSpPr>
          <p:spPr>
            <a:xfrm>
              <a:off x="1428728" y="3153548"/>
              <a:ext cx="564213" cy="278462"/>
            </a:xfrm>
            <a:prstGeom prst="rect">
              <a:avLst/>
            </a:prstGeom>
          </p:spPr>
          <p:txBody>
            <a:bodyPr wrap="none">
              <a:spAutoFit/>
            </a:bodyPr>
            <a:lstStyle/>
            <a:p>
              <a:r>
                <a:rPr lang="en-US" altLang="zh-CN" sz="1900" dirty="0"/>
                <a:t>2241</a:t>
              </a:r>
              <a:endParaRPr lang="zh-CN" altLang="en-US" sz="1900" dirty="0"/>
            </a:p>
          </p:txBody>
        </p:sp>
        <p:sp>
          <p:nvSpPr>
            <p:cNvPr id="29" name="矩形 28"/>
            <p:cNvSpPr/>
            <p:nvPr/>
          </p:nvSpPr>
          <p:spPr>
            <a:xfrm>
              <a:off x="2504609" y="3865175"/>
              <a:ext cx="593960" cy="278462"/>
            </a:xfrm>
            <a:prstGeom prst="rect">
              <a:avLst/>
            </a:prstGeom>
          </p:spPr>
          <p:txBody>
            <a:bodyPr wrap="none">
              <a:spAutoFit/>
            </a:bodyPr>
            <a:lstStyle/>
            <a:p>
              <a:r>
                <a:rPr lang="en-US" altLang="zh-CN" sz="1900" dirty="0"/>
                <a:t>3.6</a:t>
              </a:r>
              <a:r>
                <a:rPr lang="zh-CN" altLang="en-US" sz="1900" dirty="0"/>
                <a:t>万</a:t>
              </a:r>
            </a:p>
          </p:txBody>
        </p:sp>
        <p:sp>
          <p:nvSpPr>
            <p:cNvPr id="30" name="矩形 29"/>
            <p:cNvSpPr/>
            <p:nvPr/>
          </p:nvSpPr>
          <p:spPr>
            <a:xfrm>
              <a:off x="3007474" y="3170397"/>
              <a:ext cx="541902" cy="278462"/>
            </a:xfrm>
            <a:prstGeom prst="rect">
              <a:avLst/>
            </a:prstGeom>
          </p:spPr>
          <p:txBody>
            <a:bodyPr wrap="none">
              <a:spAutoFit/>
            </a:bodyPr>
            <a:lstStyle/>
            <a:p>
              <a:r>
                <a:rPr lang="en-US" altLang="zh-CN" sz="1900" dirty="0"/>
                <a:t>12</a:t>
              </a:r>
              <a:r>
                <a:rPr lang="zh-CN" altLang="en-US" sz="1900" dirty="0"/>
                <a:t>万</a:t>
              </a:r>
            </a:p>
          </p:txBody>
        </p:sp>
        <p:sp>
          <p:nvSpPr>
            <p:cNvPr id="31" name="矩形 30"/>
            <p:cNvSpPr/>
            <p:nvPr/>
          </p:nvSpPr>
          <p:spPr>
            <a:xfrm>
              <a:off x="3461258" y="2106581"/>
              <a:ext cx="541902" cy="278462"/>
            </a:xfrm>
            <a:prstGeom prst="rect">
              <a:avLst/>
            </a:prstGeom>
          </p:spPr>
          <p:txBody>
            <a:bodyPr wrap="none">
              <a:spAutoFit/>
            </a:bodyPr>
            <a:lstStyle/>
            <a:p>
              <a:r>
                <a:rPr lang="en-US" altLang="zh-CN" sz="1900" dirty="0"/>
                <a:t>37</a:t>
              </a:r>
              <a:r>
                <a:rPr lang="zh-CN" altLang="en-US" sz="1900" dirty="0"/>
                <a:t>万</a:t>
              </a:r>
            </a:p>
          </p:txBody>
        </p:sp>
        <p:sp>
          <p:nvSpPr>
            <p:cNvPr id="32" name="矩形 31"/>
            <p:cNvSpPr/>
            <p:nvPr/>
          </p:nvSpPr>
          <p:spPr>
            <a:xfrm>
              <a:off x="4736170" y="3733374"/>
              <a:ext cx="541902" cy="278462"/>
            </a:xfrm>
            <a:prstGeom prst="rect">
              <a:avLst/>
            </a:prstGeom>
          </p:spPr>
          <p:txBody>
            <a:bodyPr wrap="none">
              <a:spAutoFit/>
            </a:bodyPr>
            <a:lstStyle/>
            <a:p>
              <a:r>
                <a:rPr lang="en-US" altLang="zh-CN" sz="1900" dirty="0"/>
                <a:t>20</a:t>
              </a:r>
              <a:r>
                <a:rPr lang="zh-CN" altLang="en-US" sz="1900" dirty="0"/>
                <a:t>万</a:t>
              </a:r>
            </a:p>
          </p:txBody>
        </p:sp>
        <p:sp>
          <p:nvSpPr>
            <p:cNvPr id="33" name="矩形 32"/>
            <p:cNvSpPr/>
            <p:nvPr/>
          </p:nvSpPr>
          <p:spPr>
            <a:xfrm>
              <a:off x="5233652" y="3137748"/>
              <a:ext cx="541902" cy="278462"/>
            </a:xfrm>
            <a:prstGeom prst="rect">
              <a:avLst/>
            </a:prstGeom>
          </p:spPr>
          <p:txBody>
            <a:bodyPr wrap="none">
              <a:spAutoFit/>
            </a:bodyPr>
            <a:lstStyle/>
            <a:p>
              <a:r>
                <a:rPr lang="en-US" altLang="zh-CN" sz="1900" dirty="0"/>
                <a:t>55</a:t>
              </a:r>
              <a:r>
                <a:rPr lang="zh-CN" altLang="en-US" sz="1900" dirty="0"/>
                <a:t>万</a:t>
              </a:r>
            </a:p>
          </p:txBody>
        </p:sp>
        <p:sp>
          <p:nvSpPr>
            <p:cNvPr id="34" name="矩形 33"/>
            <p:cNvSpPr/>
            <p:nvPr/>
          </p:nvSpPr>
          <p:spPr>
            <a:xfrm>
              <a:off x="5693018" y="2102427"/>
              <a:ext cx="647259" cy="278462"/>
            </a:xfrm>
            <a:prstGeom prst="rect">
              <a:avLst/>
            </a:prstGeom>
          </p:spPr>
          <p:txBody>
            <a:bodyPr wrap="none">
              <a:spAutoFit/>
            </a:bodyPr>
            <a:lstStyle/>
            <a:p>
              <a:r>
                <a:rPr lang="en-US" altLang="zh-CN" sz="1900" dirty="0"/>
                <a:t>150</a:t>
              </a:r>
              <a:r>
                <a:rPr lang="zh-CN" altLang="en-US" sz="1900" dirty="0"/>
                <a:t>万</a:t>
              </a:r>
            </a:p>
          </p:txBody>
        </p:sp>
        <p:grpSp>
          <p:nvGrpSpPr>
            <p:cNvPr id="35" name="组合 75"/>
            <p:cNvGrpSpPr/>
            <p:nvPr/>
          </p:nvGrpSpPr>
          <p:grpSpPr>
            <a:xfrm>
              <a:off x="5292080" y="2406703"/>
              <a:ext cx="432048" cy="946953"/>
              <a:chOff x="7768955" y="1029503"/>
              <a:chExt cx="432048" cy="946953"/>
            </a:xfrm>
          </p:grpSpPr>
          <p:cxnSp>
            <p:nvCxnSpPr>
              <p:cNvPr id="52" name="直接连接符 51"/>
              <p:cNvCxnSpPr/>
              <p:nvPr/>
            </p:nvCxnSpPr>
            <p:spPr>
              <a:xfrm>
                <a:off x="7768955" y="1029503"/>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7768955" y="1976456"/>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a:off x="8128995" y="1029503"/>
                <a:ext cx="0" cy="85817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36" name="文本框 69"/>
            <p:cNvSpPr txBox="1"/>
            <p:nvPr/>
          </p:nvSpPr>
          <p:spPr>
            <a:xfrm>
              <a:off x="3131734" y="2687996"/>
              <a:ext cx="226082" cy="318142"/>
            </a:xfrm>
            <a:prstGeom prst="rect">
              <a:avLst/>
            </a:prstGeom>
            <a:noFill/>
          </p:spPr>
          <p:txBody>
            <a:bodyPr vert="vert" wrap="square" lIns="0" tIns="0" rIns="0" bIns="0" rtlCol="0">
              <a:spAutoFit/>
            </a:bodyPr>
            <a:lstStyle/>
            <a:p>
              <a:r>
                <a:rPr lang="en-US" altLang="zh-CN" sz="1900" b="1" dirty="0">
                  <a:solidFill>
                    <a:srgbClr val="C00000"/>
                  </a:solidFill>
                  <a:latin typeface="微软雅黑" panose="020B0503020204020204" pitchFamily="34" charset="-122"/>
                  <a:ea typeface="微软雅黑" panose="020B0503020204020204" pitchFamily="34" charset="-122"/>
                </a:rPr>
                <a:t>3</a:t>
              </a:r>
              <a:r>
                <a:rPr lang="zh-CN" altLang="en-US" sz="1900" b="1" dirty="0">
                  <a:solidFill>
                    <a:srgbClr val="C00000"/>
                  </a:solidFill>
                  <a:latin typeface="微软雅黑" panose="020B0503020204020204" pitchFamily="34" charset="-122"/>
                  <a:ea typeface="微软雅黑" panose="020B0503020204020204" pitchFamily="34" charset="-122"/>
                </a:rPr>
                <a:t>倍</a:t>
              </a:r>
            </a:p>
          </p:txBody>
        </p:sp>
        <p:sp>
          <p:nvSpPr>
            <p:cNvPr id="37" name="文本框 70"/>
            <p:cNvSpPr txBox="1"/>
            <p:nvPr/>
          </p:nvSpPr>
          <p:spPr>
            <a:xfrm>
              <a:off x="2651022" y="3458522"/>
              <a:ext cx="226082" cy="582629"/>
            </a:xfrm>
            <a:prstGeom prst="rect">
              <a:avLst/>
            </a:prstGeom>
            <a:noFill/>
          </p:spPr>
          <p:txBody>
            <a:bodyPr vert="vert" wrap="square" lIns="0" tIns="0" rIns="0" bIns="0" rtlCol="0">
              <a:spAutoFit/>
            </a:bodyPr>
            <a:lstStyle/>
            <a:p>
              <a:r>
                <a:rPr lang="en-US" altLang="zh-CN" sz="1900" b="1" dirty="0">
                  <a:solidFill>
                    <a:srgbClr val="C00000"/>
                  </a:solidFill>
                  <a:latin typeface="微软雅黑" panose="020B0503020204020204" pitchFamily="34" charset="-122"/>
                  <a:ea typeface="微软雅黑" panose="020B0503020204020204" pitchFamily="34" charset="-122"/>
                </a:rPr>
                <a:t>3.3</a:t>
              </a:r>
              <a:r>
                <a:rPr lang="zh-CN" altLang="en-US" sz="1900" b="1" dirty="0">
                  <a:solidFill>
                    <a:srgbClr val="C00000"/>
                  </a:solidFill>
                  <a:latin typeface="微软雅黑" panose="020B0503020204020204" pitchFamily="34" charset="-122"/>
                  <a:ea typeface="微软雅黑" panose="020B0503020204020204" pitchFamily="34" charset="-122"/>
                </a:rPr>
                <a:t>倍</a:t>
              </a:r>
            </a:p>
          </p:txBody>
        </p:sp>
        <p:grpSp>
          <p:nvGrpSpPr>
            <p:cNvPr id="38" name="组合 76"/>
            <p:cNvGrpSpPr/>
            <p:nvPr/>
          </p:nvGrpSpPr>
          <p:grpSpPr>
            <a:xfrm>
              <a:off x="4784996" y="3371106"/>
              <a:ext cx="485058" cy="612662"/>
              <a:chOff x="7760333" y="537165"/>
              <a:chExt cx="485058" cy="612662"/>
            </a:xfrm>
          </p:grpSpPr>
          <p:cxnSp>
            <p:nvCxnSpPr>
              <p:cNvPr id="49" name="直接连接符 48"/>
              <p:cNvCxnSpPr/>
              <p:nvPr/>
            </p:nvCxnSpPr>
            <p:spPr>
              <a:xfrm>
                <a:off x="7768955" y="537165"/>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7760333" y="1145124"/>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a:xfrm rot="16200000" flipH="1">
                <a:off x="7944978" y="849415"/>
                <a:ext cx="596521" cy="430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39" name="文本框 80"/>
            <p:cNvSpPr txBox="1"/>
            <p:nvPr/>
          </p:nvSpPr>
          <p:spPr>
            <a:xfrm>
              <a:off x="4863647" y="3378383"/>
              <a:ext cx="226082" cy="582629"/>
            </a:xfrm>
            <a:prstGeom prst="rect">
              <a:avLst/>
            </a:prstGeom>
            <a:noFill/>
          </p:spPr>
          <p:txBody>
            <a:bodyPr vert="vert" wrap="square" lIns="0" tIns="0" rIns="0" bIns="0" rtlCol="0">
              <a:spAutoFit/>
            </a:bodyPr>
            <a:lstStyle/>
            <a:p>
              <a:r>
                <a:rPr lang="en-US" altLang="zh-CN" sz="1900" b="1" dirty="0">
                  <a:solidFill>
                    <a:srgbClr val="C00000"/>
                  </a:solidFill>
                  <a:latin typeface="微软雅黑" panose="020B0503020204020204" pitchFamily="34" charset="-122"/>
                  <a:ea typeface="微软雅黑" panose="020B0503020204020204" pitchFamily="34" charset="-122"/>
                </a:rPr>
                <a:t>2.7</a:t>
              </a:r>
              <a:r>
                <a:rPr lang="zh-CN" altLang="en-US" sz="1900" b="1" dirty="0">
                  <a:solidFill>
                    <a:srgbClr val="C00000"/>
                  </a:solidFill>
                  <a:latin typeface="微软雅黑" panose="020B0503020204020204" pitchFamily="34" charset="-122"/>
                  <a:ea typeface="微软雅黑" panose="020B0503020204020204" pitchFamily="34" charset="-122"/>
                </a:rPr>
                <a:t>倍</a:t>
              </a:r>
            </a:p>
          </p:txBody>
        </p:sp>
        <p:grpSp>
          <p:nvGrpSpPr>
            <p:cNvPr id="40" name="组合 81"/>
            <p:cNvGrpSpPr/>
            <p:nvPr/>
          </p:nvGrpSpPr>
          <p:grpSpPr>
            <a:xfrm>
              <a:off x="3062510" y="2468879"/>
              <a:ext cx="432048" cy="930811"/>
              <a:chOff x="7768955" y="1029503"/>
              <a:chExt cx="432048" cy="930811"/>
            </a:xfrm>
          </p:grpSpPr>
          <p:cxnSp>
            <p:nvCxnSpPr>
              <p:cNvPr id="46" name="直接连接符 45"/>
              <p:cNvCxnSpPr/>
              <p:nvPr/>
            </p:nvCxnSpPr>
            <p:spPr>
              <a:xfrm>
                <a:off x="7768955" y="1029503"/>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7768955" y="1960314"/>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a:off x="8128995" y="1029503"/>
                <a:ext cx="0" cy="85817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41" name="组合 85"/>
            <p:cNvGrpSpPr/>
            <p:nvPr/>
          </p:nvGrpSpPr>
          <p:grpSpPr>
            <a:xfrm>
              <a:off x="2566509" y="3376807"/>
              <a:ext cx="509650" cy="704818"/>
              <a:chOff x="7768955" y="529082"/>
              <a:chExt cx="509650" cy="704818"/>
            </a:xfrm>
          </p:grpSpPr>
          <p:cxnSp>
            <p:nvCxnSpPr>
              <p:cNvPr id="43" name="直接连接符 42"/>
              <p:cNvCxnSpPr/>
              <p:nvPr/>
            </p:nvCxnSpPr>
            <p:spPr>
              <a:xfrm>
                <a:off x="7768955" y="561369"/>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7846557" y="1233900"/>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rot="5400000">
                <a:off x="7891770" y="867986"/>
                <a:ext cx="679599" cy="179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42" name="文本框 89"/>
            <p:cNvSpPr txBox="1"/>
            <p:nvPr/>
          </p:nvSpPr>
          <p:spPr>
            <a:xfrm>
              <a:off x="5388766" y="2537031"/>
              <a:ext cx="226082" cy="582629"/>
            </a:xfrm>
            <a:prstGeom prst="rect">
              <a:avLst/>
            </a:prstGeom>
            <a:noFill/>
          </p:spPr>
          <p:txBody>
            <a:bodyPr vert="vert" wrap="square" lIns="0" tIns="0" rIns="0" bIns="0" rtlCol="0">
              <a:spAutoFit/>
            </a:bodyPr>
            <a:lstStyle/>
            <a:p>
              <a:r>
                <a:rPr lang="en-US" altLang="zh-CN" sz="1900" b="1" dirty="0">
                  <a:solidFill>
                    <a:srgbClr val="C00000"/>
                  </a:solidFill>
                  <a:latin typeface="微软雅黑" panose="020B0503020204020204" pitchFamily="34" charset="-122"/>
                  <a:ea typeface="微软雅黑" panose="020B0503020204020204" pitchFamily="34" charset="-122"/>
                </a:rPr>
                <a:t>2.7</a:t>
              </a:r>
              <a:r>
                <a:rPr lang="zh-CN" altLang="en-US" sz="1900" b="1" dirty="0">
                  <a:solidFill>
                    <a:srgbClr val="C00000"/>
                  </a:solidFill>
                  <a:latin typeface="微软雅黑" panose="020B0503020204020204" pitchFamily="34" charset="-122"/>
                  <a:ea typeface="微软雅黑" panose="020B0503020204020204" pitchFamily="34" charset="-122"/>
                </a:rPr>
                <a:t>倍</a:t>
              </a:r>
            </a:p>
          </p:txBody>
        </p:sp>
      </p:grpSp>
      <p:grpSp>
        <p:nvGrpSpPr>
          <p:cNvPr id="55" name="组合 96"/>
          <p:cNvGrpSpPr/>
          <p:nvPr/>
        </p:nvGrpSpPr>
        <p:grpSpPr>
          <a:xfrm>
            <a:off x="9504512" y="3194863"/>
            <a:ext cx="2496277" cy="1936953"/>
            <a:chOff x="7128384" y="2499742"/>
            <a:chExt cx="1872208" cy="1452715"/>
          </a:xfrm>
          <a:effectLst>
            <a:outerShdw blurRad="50800" dist="38100" dir="5400000" algn="t" rotWithShape="0">
              <a:prstClr val="black">
                <a:alpha val="40000"/>
              </a:prstClr>
            </a:outerShdw>
          </a:effectLst>
        </p:grpSpPr>
        <p:sp>
          <p:nvSpPr>
            <p:cNvPr id="56" name="矩形 55"/>
            <p:cNvSpPr/>
            <p:nvPr/>
          </p:nvSpPr>
          <p:spPr>
            <a:xfrm>
              <a:off x="7128384" y="2499742"/>
              <a:ext cx="900000" cy="2880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7128384" y="3090700"/>
              <a:ext cx="900000" cy="288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7128384" y="3664457"/>
              <a:ext cx="900000" cy="288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91"/>
            <p:cNvSpPr txBox="1"/>
            <p:nvPr/>
          </p:nvSpPr>
          <p:spPr>
            <a:xfrm>
              <a:off x="8244408" y="2499742"/>
              <a:ext cx="720080" cy="246221"/>
            </a:xfrm>
            <a:prstGeom prst="rect">
              <a:avLst/>
            </a:prstGeom>
            <a:noFill/>
          </p:spPr>
          <p:txBody>
            <a:bodyPr wrap="square" lIns="0" tIns="0" rIns="0" bIns="0" rtlCol="0">
              <a:spAutoFit/>
            </a:bodyPr>
            <a:lstStyle/>
            <a:p>
              <a:r>
                <a:rPr lang="zh-CN" altLang="en-US" sz="2100" b="1" dirty="0">
                  <a:solidFill>
                    <a:srgbClr val="C00000"/>
                  </a:solidFill>
                  <a:latin typeface="微软雅黑" panose="020B0503020204020204" pitchFamily="34" charset="-122"/>
                  <a:ea typeface="微软雅黑" panose="020B0503020204020204" pitchFamily="34" charset="-122"/>
                </a:rPr>
                <a:t>第一届</a:t>
              </a:r>
            </a:p>
          </p:txBody>
        </p:sp>
        <p:sp>
          <p:nvSpPr>
            <p:cNvPr id="60" name="文本框 92"/>
            <p:cNvSpPr txBox="1"/>
            <p:nvPr/>
          </p:nvSpPr>
          <p:spPr>
            <a:xfrm>
              <a:off x="8261962" y="3083489"/>
              <a:ext cx="720080" cy="246221"/>
            </a:xfrm>
            <a:prstGeom prst="rect">
              <a:avLst/>
            </a:prstGeom>
            <a:noFill/>
          </p:spPr>
          <p:txBody>
            <a:bodyPr wrap="square" lIns="0" tIns="0" rIns="0" bIns="0" rtlCol="0">
              <a:spAutoFit/>
            </a:bodyPr>
            <a:lstStyle/>
            <a:p>
              <a:r>
                <a:rPr lang="zh-CN" altLang="en-US" sz="2100" b="1" dirty="0">
                  <a:solidFill>
                    <a:srgbClr val="C00000"/>
                  </a:solidFill>
                  <a:latin typeface="微软雅黑" panose="020B0503020204020204" pitchFamily="34" charset="-122"/>
                  <a:ea typeface="微软雅黑" panose="020B0503020204020204" pitchFamily="34" charset="-122"/>
                </a:rPr>
                <a:t>第二届</a:t>
              </a:r>
            </a:p>
          </p:txBody>
        </p:sp>
        <p:sp>
          <p:nvSpPr>
            <p:cNvPr id="61" name="文本框 93"/>
            <p:cNvSpPr txBox="1"/>
            <p:nvPr/>
          </p:nvSpPr>
          <p:spPr>
            <a:xfrm>
              <a:off x="8280512" y="3676180"/>
              <a:ext cx="720080" cy="246221"/>
            </a:xfrm>
            <a:prstGeom prst="rect">
              <a:avLst/>
            </a:prstGeom>
            <a:noFill/>
          </p:spPr>
          <p:txBody>
            <a:bodyPr wrap="square" lIns="0" tIns="0" rIns="0" bIns="0" rtlCol="0">
              <a:spAutoFit/>
            </a:bodyPr>
            <a:lstStyle/>
            <a:p>
              <a:r>
                <a:rPr lang="zh-CN" altLang="en-US" sz="2100" b="1" dirty="0">
                  <a:solidFill>
                    <a:srgbClr val="C00000"/>
                  </a:solidFill>
                  <a:latin typeface="微软雅黑" panose="020B0503020204020204" pitchFamily="34" charset="-122"/>
                  <a:ea typeface="微软雅黑" panose="020B0503020204020204" pitchFamily="34" charset="-122"/>
                </a:rPr>
                <a:t>第三届</a:t>
              </a:r>
            </a:p>
          </p:txBody>
        </p:sp>
      </p:grpSp>
      <p:cxnSp>
        <p:nvCxnSpPr>
          <p:cNvPr id="62" name="直接连接符 61"/>
          <p:cNvCxnSpPr/>
          <p:nvPr/>
        </p:nvCxnSpPr>
        <p:spPr>
          <a:xfrm flipV="1">
            <a:off x="671711" y="1904850"/>
            <a:ext cx="7536524" cy="24455"/>
          </a:xfrm>
          <a:prstGeom prst="line">
            <a:avLst/>
          </a:prstGeom>
        </p:spPr>
        <p:style>
          <a:lnRef idx="2">
            <a:schemeClr val="accent1"/>
          </a:lnRef>
          <a:fillRef idx="0">
            <a:schemeClr val="accent1"/>
          </a:fillRef>
          <a:effectRef idx="1">
            <a:schemeClr val="accent1"/>
          </a:effectRef>
          <a:fontRef idx="minor">
            <a:schemeClr val="tx1"/>
          </a:fontRef>
        </p:style>
      </p:cxnSp>
      <p:sp>
        <p:nvSpPr>
          <p:cNvPr id="64" name="矩形 63"/>
          <p:cNvSpPr/>
          <p:nvPr/>
        </p:nvSpPr>
        <p:spPr>
          <a:xfrm>
            <a:off x="390273" y="5900345"/>
            <a:ext cx="10709487" cy="400105"/>
          </a:xfrm>
          <a:prstGeom prst="rect">
            <a:avLst/>
          </a:prstGeom>
          <a:ln w="28575">
            <a:solidFill>
              <a:srgbClr val="C00000"/>
            </a:solidFill>
          </a:ln>
        </p:spPr>
        <p:txBody>
          <a:bodyPr wrap="square" lIns="121917" tIns="60958" rIns="121917" bIns="60958">
            <a:spAutoFit/>
          </a:bodyPr>
          <a:lstStyle/>
          <a:p>
            <a:r>
              <a:rPr lang="zh-CN" altLang="zh-CN" kern="100" dirty="0">
                <a:cs typeface="Times New Roman" panose="02020603050405020304" pitchFamily="18" charset="0"/>
              </a:rPr>
              <a:t>第三届大赛还首次设置了国际赛道，共有</a:t>
            </a:r>
            <a:r>
              <a:rPr lang="en-US" altLang="zh-CN" kern="100" dirty="0">
                <a:cs typeface="Times New Roman" panose="02020603050405020304" pitchFamily="18" charset="0"/>
              </a:rPr>
              <a:t>25</a:t>
            </a:r>
            <a:r>
              <a:rPr lang="zh-CN" altLang="en-US" kern="100" dirty="0">
                <a:cs typeface="Times New Roman" panose="02020603050405020304" pitchFamily="18" charset="0"/>
              </a:rPr>
              <a:t>个海外高校的</a:t>
            </a:r>
            <a:r>
              <a:rPr lang="en-US" altLang="zh-CN" kern="100" dirty="0">
                <a:cs typeface="Times New Roman" panose="02020603050405020304" pitchFamily="18" charset="0"/>
              </a:rPr>
              <a:t>116</a:t>
            </a:r>
            <a:r>
              <a:rPr lang="zh-CN" altLang="zh-CN" kern="100" dirty="0">
                <a:cs typeface="Times New Roman" panose="02020603050405020304" pitchFamily="18" charset="0"/>
              </a:rPr>
              <a:t>个项目报名参赛</a:t>
            </a:r>
            <a:r>
              <a:rPr lang="zh-CN" altLang="en-US" kern="100" dirty="0">
                <a:cs typeface="Times New Roman" panose="02020603050405020304" pitchFamily="18" charset="0"/>
              </a:rPr>
              <a:t>。</a:t>
            </a:r>
            <a:endParaRPr lang="zh-CN" altLang="en-US" dirty="0"/>
          </a:p>
        </p:txBody>
      </p:sp>
    </p:spTree>
    <p:extLst>
      <p:ext uri="{BB962C8B-B14F-4D97-AF65-F5344CB8AC3E}">
        <p14:creationId xmlns:p14="http://schemas.microsoft.com/office/powerpoint/2010/main" val="11401891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
          <p:cNvSpPr>
            <a:spLocks noChangeArrowheads="1"/>
          </p:cNvSpPr>
          <p:nvPr/>
        </p:nvSpPr>
        <p:spPr bwMode="auto">
          <a:xfrm>
            <a:off x="0" y="4800464"/>
            <a:ext cx="12192000" cy="1363819"/>
          </a:xfrm>
          <a:prstGeom prst="rect">
            <a:avLst/>
          </a:prstGeom>
          <a:solidFill>
            <a:srgbClr val="28A9D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object 3"/>
          <p:cNvSpPr txBox="1"/>
          <p:nvPr/>
        </p:nvSpPr>
        <p:spPr>
          <a:xfrm>
            <a:off x="0" y="1011215"/>
            <a:ext cx="12191999" cy="1920526"/>
          </a:xfrm>
          <a:prstGeom prst="rect">
            <a:avLst/>
          </a:prstGeom>
        </p:spPr>
        <p:txBody>
          <a:bodyPr vert="horz" wrap="square" lIns="0" tIns="0" rIns="0" bIns="0" rtlCol="0">
            <a:spAutoFit/>
          </a:bodyPr>
          <a:lstStyle/>
          <a:p>
            <a:pPr marL="0" marR="0" algn="ctr">
              <a:lnSpc>
                <a:spcPct val="130000"/>
              </a:lnSpc>
              <a:spcBef>
                <a:spcPts val="0"/>
              </a:spcBef>
              <a:spcAft>
                <a:spcPts val="0"/>
              </a:spcAft>
            </a:pPr>
            <a:r>
              <a:rPr sz="3200" b="1" dirty="0">
                <a:solidFill>
                  <a:srgbClr val="002060"/>
                </a:solidFill>
                <a:effectLst>
                  <a:outerShdw blurRad="38100" dist="38100" dir="2700000" algn="tl">
                    <a:srgbClr val="000000">
                      <a:alpha val="43137"/>
                    </a:srgbClr>
                  </a:outerShdw>
                </a:effectLst>
                <a:latin typeface="微软雅黑" pitchFamily="34" charset="-122"/>
                <a:ea typeface="微软雅黑" pitchFamily="34" charset="-122"/>
                <a:cs typeface="FUANME+Î¢ÈíÑÅºÚ"/>
              </a:rPr>
              <a:t>感谢</a:t>
            </a:r>
            <a:r>
              <a:rPr lang="zh-CN" altLang="en-US" sz="3200" b="1" dirty="0">
                <a:solidFill>
                  <a:srgbClr val="002060"/>
                </a:solidFill>
                <a:effectLst>
                  <a:outerShdw blurRad="38100" dist="38100" dir="2700000" algn="tl">
                    <a:srgbClr val="000000">
                      <a:alpha val="43137"/>
                    </a:srgbClr>
                  </a:outerShdw>
                </a:effectLst>
                <a:latin typeface="微软雅黑" pitchFamily="34" charset="-122"/>
                <a:ea typeface="微软雅黑" pitchFamily="34" charset="-122"/>
                <a:cs typeface="FUANME+Î¢ÈíÑÅºÚ"/>
              </a:rPr>
              <a:t>教育部专家对四川省大赛的支持！</a:t>
            </a:r>
            <a:endParaRPr lang="en-US" altLang="zh-CN" sz="3200" b="1" dirty="0">
              <a:solidFill>
                <a:srgbClr val="002060"/>
              </a:solidFill>
              <a:effectLst>
                <a:outerShdw blurRad="38100" dist="38100" dir="2700000" algn="tl">
                  <a:srgbClr val="000000">
                    <a:alpha val="43137"/>
                  </a:srgbClr>
                </a:outerShdw>
              </a:effectLst>
              <a:latin typeface="微软雅黑" pitchFamily="34" charset="-122"/>
              <a:ea typeface="微软雅黑" pitchFamily="34" charset="-122"/>
              <a:cs typeface="FUANME+Î¢ÈíÑÅºÚ"/>
            </a:endParaRPr>
          </a:p>
          <a:p>
            <a:pPr algn="ctr">
              <a:lnSpc>
                <a:spcPct val="130000"/>
              </a:lnSpc>
              <a:spcBef>
                <a:spcPts val="0"/>
              </a:spcBef>
              <a:spcAft>
                <a:spcPts val="0"/>
              </a:spcAft>
            </a:pPr>
            <a:r>
              <a:rPr lang="zh-CN" altLang="en-US" sz="3200" b="1" dirty="0">
                <a:solidFill>
                  <a:srgbClr val="002060"/>
                </a:solidFill>
                <a:effectLst>
                  <a:outerShdw blurRad="38100" dist="38100" dir="2700000" algn="tl">
                    <a:srgbClr val="000000">
                      <a:alpha val="43137"/>
                    </a:srgbClr>
                  </a:outerShdw>
                </a:effectLst>
                <a:latin typeface="微软雅黑" pitchFamily="34" charset="-122"/>
                <a:ea typeface="微软雅黑" pitchFamily="34" charset="-122"/>
                <a:cs typeface="FUANME+Î¢ÈíÑÅºÚ"/>
              </a:rPr>
              <a:t>感谢各级人民政府和社会各界对大学生创新创业的支持！</a:t>
            </a:r>
          </a:p>
          <a:p>
            <a:pPr marL="0" marR="0" algn="ctr">
              <a:lnSpc>
                <a:spcPct val="130000"/>
              </a:lnSpc>
              <a:spcBef>
                <a:spcPts val="0"/>
              </a:spcBef>
              <a:spcAft>
                <a:spcPts val="0"/>
              </a:spcAft>
            </a:pPr>
            <a:r>
              <a:rPr lang="zh-CN" altLang="en-US" sz="3200" b="1" dirty="0">
                <a:solidFill>
                  <a:srgbClr val="002060"/>
                </a:solidFill>
                <a:effectLst>
                  <a:outerShdw blurRad="38100" dist="38100" dir="2700000" algn="tl">
                    <a:srgbClr val="000000">
                      <a:alpha val="43137"/>
                    </a:srgbClr>
                  </a:outerShdw>
                </a:effectLst>
                <a:latin typeface="微软雅黑" pitchFamily="34" charset="-122"/>
                <a:ea typeface="微软雅黑" pitchFamily="34" charset="-122"/>
                <a:cs typeface="FUANME+Î¢ÈíÑÅºÚ"/>
              </a:rPr>
              <a:t>感谢各高校的积极参与！</a:t>
            </a:r>
            <a:endParaRPr sz="3200" b="1" dirty="0">
              <a:solidFill>
                <a:srgbClr val="002060"/>
              </a:solidFill>
              <a:effectLst>
                <a:outerShdw blurRad="38100" dist="38100" dir="2700000" algn="tl">
                  <a:srgbClr val="000000">
                    <a:alpha val="43137"/>
                  </a:srgbClr>
                </a:outerShdw>
              </a:effectLst>
              <a:latin typeface="微软雅黑" pitchFamily="34" charset="-122"/>
              <a:ea typeface="微软雅黑" pitchFamily="34" charset="-122"/>
              <a:cs typeface="FUANME+Î¢ÈíÑÅºÚ"/>
            </a:endParaRPr>
          </a:p>
        </p:txBody>
      </p:sp>
      <p:pic>
        <p:nvPicPr>
          <p:cNvPr id="8" name="Picture 2"/>
          <p:cNvPicPr>
            <a:picLocks noChangeAspect="1" noChangeArrowheads="1"/>
          </p:cNvPicPr>
          <p:nvPr/>
        </p:nvPicPr>
        <p:blipFill>
          <a:blip r:embed="rId2" cstate="print"/>
          <a:srcRect/>
          <a:stretch>
            <a:fillRect/>
          </a:stretch>
        </p:blipFill>
        <p:spPr bwMode="auto">
          <a:xfrm>
            <a:off x="4132889" y="2970134"/>
            <a:ext cx="3386705" cy="1773988"/>
          </a:xfrm>
          <a:prstGeom prst="rect">
            <a:avLst/>
          </a:prstGeom>
          <a:noFill/>
          <a:ln w="9525">
            <a:noFill/>
            <a:miter lim="800000"/>
            <a:headEnd/>
            <a:tailEnd/>
          </a:ln>
          <a:effectLst/>
        </p:spPr>
      </p:pic>
      <p:sp>
        <p:nvSpPr>
          <p:cNvPr id="9" name="object 4"/>
          <p:cNvSpPr txBox="1"/>
          <p:nvPr/>
        </p:nvSpPr>
        <p:spPr>
          <a:xfrm>
            <a:off x="0" y="5206702"/>
            <a:ext cx="12191999" cy="333425"/>
          </a:xfrm>
          <a:prstGeom prst="rect">
            <a:avLst/>
          </a:prstGeom>
        </p:spPr>
        <p:txBody>
          <a:bodyPr vert="horz" wrap="square" lIns="0" tIns="0" rIns="0" bIns="0" rtlCol="0">
            <a:spAutoFit/>
          </a:bodyPr>
          <a:lstStyle/>
          <a:p>
            <a:pPr marL="0" marR="0" algn="ctr">
              <a:lnSpc>
                <a:spcPts val="2644"/>
              </a:lnSpc>
              <a:spcBef>
                <a:spcPts val="0"/>
              </a:spcBef>
              <a:spcAft>
                <a:spcPts val="0"/>
              </a:spcAft>
            </a:pPr>
            <a:r>
              <a:rPr lang="zh-CN" altLang="en-US" sz="2800" b="1" dirty="0">
                <a:solidFill>
                  <a:srgbClr val="FFFFFF"/>
                </a:solidFill>
                <a:latin typeface="黑体" pitchFamily="49" charset="-122"/>
                <a:ea typeface="黑体" pitchFamily="49" charset="-122"/>
                <a:cs typeface="FUANME+Î¢ÈíÑÅºÚ"/>
              </a:rPr>
              <a:t>第四届四川省</a:t>
            </a:r>
            <a:r>
              <a:rPr sz="2800" b="1" dirty="0">
                <a:solidFill>
                  <a:srgbClr val="FFFFFF"/>
                </a:solidFill>
                <a:latin typeface="黑体" pitchFamily="49" charset="-122"/>
                <a:ea typeface="黑体" pitchFamily="49" charset="-122"/>
                <a:cs typeface="FUANME+Î¢ÈíÑÅºÚ"/>
              </a:rPr>
              <a:t>“互联网</a:t>
            </a:r>
            <a:r>
              <a:rPr sz="2800" b="1" dirty="0">
                <a:solidFill>
                  <a:srgbClr val="FFFFFF"/>
                </a:solidFill>
                <a:latin typeface="黑体" pitchFamily="49" charset="-122"/>
                <a:ea typeface="黑体" pitchFamily="49" charset="-122"/>
                <a:cs typeface="FUVIPA+Î¢ÈíÑÅºÚ"/>
              </a:rPr>
              <a:t>+</a:t>
            </a:r>
            <a:r>
              <a:rPr sz="2800" b="1" dirty="0">
                <a:solidFill>
                  <a:srgbClr val="FFFFFF"/>
                </a:solidFill>
                <a:latin typeface="黑体" pitchFamily="49" charset="-122"/>
                <a:ea typeface="黑体" pitchFamily="49" charset="-122"/>
                <a:cs typeface="FUANME+Î¢ÈíÑÅºÚ"/>
              </a:rPr>
              <a:t>”大学生创新创业大赛组织委员会</a:t>
            </a:r>
          </a:p>
        </p:txBody>
      </p:sp>
    </p:spTree>
    <p:extLst>
      <p:ext uri="{BB962C8B-B14F-4D97-AF65-F5344CB8AC3E}">
        <p14:creationId xmlns:p14="http://schemas.microsoft.com/office/powerpoint/2010/main" val="44396232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一、往届大赛回顾</a:t>
            </a:r>
          </a:p>
        </p:txBody>
      </p:sp>
      <p:sp>
        <p:nvSpPr>
          <p:cNvPr id="11" name="矩形 10"/>
          <p:cNvSpPr/>
          <p:nvPr/>
        </p:nvSpPr>
        <p:spPr>
          <a:xfrm>
            <a:off x="754063" y="1599974"/>
            <a:ext cx="2156442" cy="989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8" name="TextBox 16"/>
          <p:cNvSpPr txBox="1"/>
          <p:nvPr/>
        </p:nvSpPr>
        <p:spPr>
          <a:xfrm>
            <a:off x="641092" y="1105409"/>
            <a:ext cx="7470174" cy="461665"/>
          </a:xfrm>
          <a:prstGeom prst="rect">
            <a:avLst/>
          </a:prstGeom>
          <a:noFill/>
          <a:ln w="9525">
            <a:noFill/>
            <a:miter lim="800000"/>
            <a:headEnd/>
            <a:tailEnd/>
          </a:ln>
        </p:spPr>
        <p:txBody>
          <a:bodyPr wrap="square">
            <a:spAutoFit/>
          </a:bodyPr>
          <a:lstStyle>
            <a:defPPr>
              <a:defRPr lang="zh-CN"/>
            </a:defPPr>
            <a:lvl1pPr>
              <a:defRPr sz="2400" b="1">
                <a:solidFill>
                  <a:srgbClr val="595959"/>
                </a:solidFill>
                <a:latin typeface="Arial" panose="020B0604020202020204" pitchFamily="34" charset="0"/>
                <a:ea typeface="微软雅黑" panose="020B0503020204020204" pitchFamily="34" charset="-122"/>
              </a:defRPr>
            </a:lvl1pPr>
          </a:lstStyle>
          <a:p>
            <a:r>
              <a:rPr lang="zh-CN" altLang="en-US" dirty="0">
                <a:solidFill>
                  <a:srgbClr val="C00000"/>
                </a:solidFill>
                <a:effectLst>
                  <a:outerShdw blurRad="38100" dist="38100" dir="2700000" algn="tl">
                    <a:srgbClr val="000000">
                      <a:alpha val="43137"/>
                    </a:srgbClr>
                  </a:outerShdw>
                </a:effectLst>
              </a:rPr>
              <a:t>四川省</a:t>
            </a:r>
            <a:r>
              <a:rPr lang="zh-CN" altLang="en-US" dirty="0">
                <a:effectLst>
                  <a:outerShdw blurRad="38100" dist="38100" dir="2700000" algn="tl">
                    <a:srgbClr val="000000">
                      <a:alpha val="43137"/>
                    </a:srgbClr>
                  </a:outerShdw>
                </a:effectLst>
              </a:rPr>
              <a:t>“互联网</a:t>
            </a:r>
            <a:r>
              <a:rPr lang="en-US" altLang="zh-CN" dirty="0">
                <a:effectLst>
                  <a:outerShdw blurRad="38100" dist="38100" dir="2700000" algn="tl">
                    <a:srgbClr val="000000">
                      <a:alpha val="43137"/>
                    </a:srgbClr>
                  </a:outerShdw>
                </a:effectLst>
              </a:rPr>
              <a:t>+</a:t>
            </a:r>
            <a:r>
              <a:rPr lang="zh-CN" altLang="en-US" dirty="0">
                <a:effectLst>
                  <a:outerShdw blurRad="38100" dist="38100" dir="2700000" algn="tl">
                    <a:srgbClr val="000000">
                      <a:alpha val="43137"/>
                    </a:srgbClr>
                  </a:outerShdw>
                </a:effectLst>
              </a:rPr>
              <a:t>” 大赛参赛情况</a:t>
            </a:r>
          </a:p>
        </p:txBody>
      </p:sp>
      <p:sp>
        <p:nvSpPr>
          <p:cNvPr id="34" name="矩形 33"/>
          <p:cNvSpPr/>
          <p:nvPr/>
        </p:nvSpPr>
        <p:spPr>
          <a:xfrm>
            <a:off x="844354" y="5374732"/>
            <a:ext cx="322476" cy="781376"/>
          </a:xfrm>
          <a:prstGeom prst="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5" name="矩形 34"/>
          <p:cNvSpPr/>
          <p:nvPr/>
        </p:nvSpPr>
        <p:spPr>
          <a:xfrm>
            <a:off x="1355411" y="5115709"/>
            <a:ext cx="322476" cy="1030407"/>
          </a:xfrm>
          <a:prstGeom prst="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6" name="矩形 35"/>
          <p:cNvSpPr/>
          <p:nvPr/>
        </p:nvSpPr>
        <p:spPr>
          <a:xfrm>
            <a:off x="3101689" y="5834533"/>
            <a:ext cx="322476" cy="280417"/>
          </a:xfrm>
          <a:prstGeom prst="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7" name="矩形 36"/>
          <p:cNvSpPr/>
          <p:nvPr/>
        </p:nvSpPr>
        <p:spPr>
          <a:xfrm>
            <a:off x="3657474" y="4523927"/>
            <a:ext cx="322476" cy="1591028"/>
          </a:xfrm>
          <a:prstGeom prst="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8" name="矩形 37"/>
          <p:cNvSpPr/>
          <p:nvPr/>
        </p:nvSpPr>
        <p:spPr>
          <a:xfrm>
            <a:off x="4179788" y="3109813"/>
            <a:ext cx="322440" cy="3033169"/>
          </a:xfrm>
          <a:prstGeom prst="rect">
            <a:avLst/>
          </a:prstGeom>
          <a:solidFill>
            <a:srgbClr val="FF0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9" name="矩形 38"/>
          <p:cNvSpPr/>
          <p:nvPr/>
        </p:nvSpPr>
        <p:spPr>
          <a:xfrm>
            <a:off x="1869973" y="5078904"/>
            <a:ext cx="322440" cy="1064075"/>
          </a:xfrm>
          <a:prstGeom prst="rect">
            <a:avLst/>
          </a:prstGeom>
          <a:solidFill>
            <a:srgbClr val="FF0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40" name="矩形 39"/>
          <p:cNvSpPr/>
          <p:nvPr/>
        </p:nvSpPr>
        <p:spPr>
          <a:xfrm>
            <a:off x="776819" y="4898062"/>
            <a:ext cx="586052" cy="415494"/>
          </a:xfrm>
          <a:prstGeom prst="rect">
            <a:avLst/>
          </a:prstGeom>
          <a:effectLst>
            <a:outerShdw blurRad="50800" dist="38100" dir="5400000" algn="t" rotWithShape="0">
              <a:prstClr val="black">
                <a:alpha val="40000"/>
              </a:prstClr>
            </a:outerShdw>
          </a:effectLst>
        </p:spPr>
        <p:txBody>
          <a:bodyPr wrap="none" lIns="121917" tIns="60958" rIns="121917" bIns="60958">
            <a:spAutoFit/>
          </a:bodyPr>
          <a:lstStyle/>
          <a:p>
            <a:r>
              <a:rPr lang="en-US" altLang="zh-CN" sz="1900" dirty="0"/>
              <a:t>87</a:t>
            </a:r>
            <a:r>
              <a:rPr lang="zh-CN" altLang="en-US" sz="1900" dirty="0"/>
              <a:t> </a:t>
            </a:r>
          </a:p>
        </p:txBody>
      </p:sp>
      <p:sp>
        <p:nvSpPr>
          <p:cNvPr id="41" name="矩形 40"/>
          <p:cNvSpPr/>
          <p:nvPr/>
        </p:nvSpPr>
        <p:spPr>
          <a:xfrm>
            <a:off x="1186689" y="4705340"/>
            <a:ext cx="654981" cy="415494"/>
          </a:xfrm>
          <a:prstGeom prst="rect">
            <a:avLst/>
          </a:prstGeom>
          <a:effectLst>
            <a:outerShdw blurRad="50800" dist="38100" dir="5400000" algn="t" rotWithShape="0">
              <a:prstClr val="black">
                <a:alpha val="40000"/>
              </a:prstClr>
            </a:outerShdw>
          </a:effectLst>
        </p:spPr>
        <p:txBody>
          <a:bodyPr wrap="none" lIns="121917" tIns="60958" rIns="121917" bIns="60958">
            <a:spAutoFit/>
          </a:bodyPr>
          <a:lstStyle/>
          <a:p>
            <a:r>
              <a:rPr lang="en-US" altLang="zh-CN" sz="1900" dirty="0"/>
              <a:t>108</a:t>
            </a:r>
            <a:endParaRPr lang="zh-CN" altLang="en-US" sz="1900" dirty="0"/>
          </a:p>
        </p:txBody>
      </p:sp>
      <p:sp>
        <p:nvSpPr>
          <p:cNvPr id="42" name="矩形 41"/>
          <p:cNvSpPr/>
          <p:nvPr/>
        </p:nvSpPr>
        <p:spPr>
          <a:xfrm>
            <a:off x="1725744" y="4694476"/>
            <a:ext cx="654981" cy="415494"/>
          </a:xfrm>
          <a:prstGeom prst="rect">
            <a:avLst/>
          </a:prstGeom>
          <a:effectLst>
            <a:outerShdw blurRad="50800" dist="38100" dir="5400000" algn="t" rotWithShape="0">
              <a:prstClr val="black">
                <a:alpha val="40000"/>
              </a:prstClr>
            </a:outerShdw>
          </a:effectLst>
        </p:spPr>
        <p:txBody>
          <a:bodyPr wrap="none" lIns="121917" tIns="60958" rIns="121917" bIns="60958">
            <a:spAutoFit/>
          </a:bodyPr>
          <a:lstStyle/>
          <a:p>
            <a:r>
              <a:rPr lang="en-US" altLang="zh-CN" sz="1900" dirty="0"/>
              <a:t>109</a:t>
            </a:r>
            <a:endParaRPr lang="zh-CN" altLang="en-US" sz="1900" dirty="0"/>
          </a:p>
        </p:txBody>
      </p:sp>
      <p:sp>
        <p:nvSpPr>
          <p:cNvPr id="43" name="矩形 42"/>
          <p:cNvSpPr/>
          <p:nvPr/>
        </p:nvSpPr>
        <p:spPr>
          <a:xfrm>
            <a:off x="3406613" y="4171613"/>
            <a:ext cx="927492" cy="415494"/>
          </a:xfrm>
          <a:prstGeom prst="rect">
            <a:avLst/>
          </a:prstGeom>
          <a:effectLst>
            <a:outerShdw blurRad="50800" dist="38100" dir="5400000" algn="t" rotWithShape="0">
              <a:prstClr val="black">
                <a:alpha val="40000"/>
              </a:prstClr>
            </a:outerShdw>
          </a:effectLst>
        </p:spPr>
        <p:txBody>
          <a:bodyPr wrap="none" lIns="121917" tIns="60958" rIns="121917" bIns="60958">
            <a:spAutoFit/>
          </a:bodyPr>
          <a:lstStyle/>
          <a:p>
            <a:r>
              <a:rPr lang="en-US" altLang="zh-CN" sz="1900" dirty="0"/>
              <a:t>10105</a:t>
            </a:r>
          </a:p>
        </p:txBody>
      </p:sp>
      <p:sp>
        <p:nvSpPr>
          <p:cNvPr id="44" name="矩形 43"/>
          <p:cNvSpPr/>
          <p:nvPr/>
        </p:nvSpPr>
        <p:spPr>
          <a:xfrm>
            <a:off x="3955425" y="2681002"/>
            <a:ext cx="927492" cy="415494"/>
          </a:xfrm>
          <a:prstGeom prst="rect">
            <a:avLst/>
          </a:prstGeom>
          <a:effectLst>
            <a:outerShdw blurRad="50800" dist="38100" dir="5400000" algn="t" rotWithShape="0">
              <a:prstClr val="black">
                <a:alpha val="40000"/>
              </a:prstClr>
            </a:outerShdw>
          </a:effectLst>
        </p:spPr>
        <p:txBody>
          <a:bodyPr wrap="none" lIns="121917" tIns="60958" rIns="121917" bIns="60958">
            <a:spAutoFit/>
          </a:bodyPr>
          <a:lstStyle/>
          <a:p>
            <a:r>
              <a:rPr lang="en-US" altLang="zh-CN" sz="1900" dirty="0"/>
              <a:t>35672</a:t>
            </a:r>
            <a:endParaRPr lang="zh-CN" altLang="en-US" sz="1900" dirty="0"/>
          </a:p>
        </p:txBody>
      </p:sp>
      <p:sp>
        <p:nvSpPr>
          <p:cNvPr id="45" name="文本框 22"/>
          <p:cNvSpPr txBox="1"/>
          <p:nvPr/>
        </p:nvSpPr>
        <p:spPr>
          <a:xfrm>
            <a:off x="3616398" y="3415427"/>
            <a:ext cx="292388" cy="649339"/>
          </a:xfrm>
          <a:prstGeom prst="rect">
            <a:avLst/>
          </a:prstGeom>
          <a:noFill/>
          <a:effectLst>
            <a:outerShdw blurRad="50800" dist="38100" dir="5400000" algn="t" rotWithShape="0">
              <a:prstClr val="black">
                <a:alpha val="40000"/>
              </a:prstClr>
            </a:outerShdw>
          </a:effectLst>
        </p:spPr>
        <p:txBody>
          <a:bodyPr vert="vert" wrap="square" lIns="0" tIns="0" rIns="0" bIns="0" rtlCol="0">
            <a:spAutoFit/>
          </a:bodyPr>
          <a:lstStyle/>
          <a:p>
            <a:r>
              <a:rPr lang="en-US" altLang="zh-CN" sz="1900" b="1" dirty="0">
                <a:solidFill>
                  <a:srgbClr val="C00000"/>
                </a:solidFill>
                <a:latin typeface="微软雅黑" panose="020B0503020204020204" pitchFamily="34" charset="-122"/>
                <a:ea typeface="微软雅黑" panose="020B0503020204020204" pitchFamily="34" charset="-122"/>
              </a:rPr>
              <a:t>3.5</a:t>
            </a:r>
            <a:r>
              <a:rPr lang="zh-CN" altLang="en-US" sz="1900" b="1" dirty="0">
                <a:solidFill>
                  <a:srgbClr val="C00000"/>
                </a:solidFill>
                <a:latin typeface="微软雅黑" panose="020B0503020204020204" pitchFamily="34" charset="-122"/>
                <a:ea typeface="微软雅黑" panose="020B0503020204020204" pitchFamily="34" charset="-122"/>
              </a:rPr>
              <a:t>倍</a:t>
            </a:r>
          </a:p>
        </p:txBody>
      </p:sp>
      <p:sp>
        <p:nvSpPr>
          <p:cNvPr id="46" name="文本框 23"/>
          <p:cNvSpPr txBox="1"/>
          <p:nvPr/>
        </p:nvSpPr>
        <p:spPr>
          <a:xfrm>
            <a:off x="3077310" y="4866143"/>
            <a:ext cx="292388" cy="934880"/>
          </a:xfrm>
          <a:prstGeom prst="rect">
            <a:avLst/>
          </a:prstGeom>
          <a:noFill/>
          <a:effectLst>
            <a:outerShdw blurRad="50800" dist="38100" dir="5400000" algn="t" rotWithShape="0">
              <a:prstClr val="black">
                <a:alpha val="40000"/>
              </a:prstClr>
            </a:outerShdw>
          </a:effectLst>
        </p:spPr>
        <p:txBody>
          <a:bodyPr vert="vert" wrap="square" lIns="0" tIns="0" rIns="0" bIns="0" rtlCol="0">
            <a:spAutoFit/>
          </a:bodyPr>
          <a:lstStyle/>
          <a:p>
            <a:r>
              <a:rPr lang="en-US" altLang="zh-CN" sz="1900" b="1" dirty="0">
                <a:solidFill>
                  <a:srgbClr val="C00000"/>
                </a:solidFill>
                <a:latin typeface="微软雅黑" panose="020B0503020204020204" pitchFamily="34" charset="-122"/>
                <a:ea typeface="微软雅黑" panose="020B0503020204020204" pitchFamily="34" charset="-122"/>
              </a:rPr>
              <a:t>3.7</a:t>
            </a:r>
            <a:r>
              <a:rPr lang="zh-CN" altLang="en-US" sz="1900" b="1" dirty="0">
                <a:solidFill>
                  <a:srgbClr val="C00000"/>
                </a:solidFill>
                <a:latin typeface="微软雅黑" panose="020B0503020204020204" pitchFamily="34" charset="-122"/>
                <a:ea typeface="微软雅黑" panose="020B0503020204020204" pitchFamily="34" charset="-122"/>
              </a:rPr>
              <a:t>倍</a:t>
            </a:r>
          </a:p>
        </p:txBody>
      </p:sp>
      <p:grpSp>
        <p:nvGrpSpPr>
          <p:cNvPr id="47" name="组合 26"/>
          <p:cNvGrpSpPr/>
          <p:nvPr/>
        </p:nvGrpSpPr>
        <p:grpSpPr>
          <a:xfrm>
            <a:off x="3588400" y="3107921"/>
            <a:ext cx="483715" cy="1133612"/>
            <a:chOff x="7768955" y="1029503"/>
            <a:chExt cx="432048" cy="858171"/>
          </a:xfrm>
          <a:effectLst>
            <a:outerShdw blurRad="50800" dist="38100" dir="5400000" algn="t" rotWithShape="0">
              <a:prstClr val="black">
                <a:alpha val="40000"/>
              </a:prstClr>
            </a:outerShdw>
          </a:effectLst>
        </p:grpSpPr>
        <p:cxnSp>
          <p:nvCxnSpPr>
            <p:cNvPr id="48" name="直接连接符 47"/>
            <p:cNvCxnSpPr/>
            <p:nvPr/>
          </p:nvCxnSpPr>
          <p:spPr>
            <a:xfrm>
              <a:off x="7768955" y="1029503"/>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768955" y="1887674"/>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8128995" y="1029503"/>
              <a:ext cx="0" cy="85817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51" name="组合 27"/>
          <p:cNvGrpSpPr/>
          <p:nvPr/>
        </p:nvGrpSpPr>
        <p:grpSpPr>
          <a:xfrm>
            <a:off x="3033085" y="4764414"/>
            <a:ext cx="483715" cy="799588"/>
            <a:chOff x="7768955" y="1029503"/>
            <a:chExt cx="432048" cy="858171"/>
          </a:xfrm>
          <a:effectLst>
            <a:outerShdw blurRad="50800" dist="38100" dir="5400000" algn="t" rotWithShape="0">
              <a:prstClr val="black">
                <a:alpha val="40000"/>
              </a:prstClr>
            </a:outerShdw>
          </a:effectLst>
        </p:grpSpPr>
        <p:cxnSp>
          <p:nvCxnSpPr>
            <p:cNvPr id="52" name="直接连接符 51"/>
            <p:cNvCxnSpPr/>
            <p:nvPr/>
          </p:nvCxnSpPr>
          <p:spPr>
            <a:xfrm>
              <a:off x="7768955" y="1029503"/>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7768955" y="1887674"/>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a:off x="8128995" y="1029503"/>
              <a:ext cx="0" cy="85817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55" name="圆角矩形 54"/>
          <p:cNvSpPr/>
          <p:nvPr/>
        </p:nvSpPr>
        <p:spPr>
          <a:xfrm>
            <a:off x="3057355" y="2125143"/>
            <a:ext cx="1400541" cy="485631"/>
          </a:xfrm>
          <a:prstGeom prst="roundRect">
            <a:avLst/>
          </a:prstGeom>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zh-CN" altLang="en-US" sz="2100" b="1" dirty="0"/>
              <a:t>参赛项目</a:t>
            </a:r>
          </a:p>
        </p:txBody>
      </p:sp>
      <p:sp>
        <p:nvSpPr>
          <p:cNvPr id="56" name="圆角矩形 55"/>
          <p:cNvSpPr/>
          <p:nvPr/>
        </p:nvSpPr>
        <p:spPr>
          <a:xfrm>
            <a:off x="747542" y="2125143"/>
            <a:ext cx="1400541" cy="485631"/>
          </a:xfrm>
          <a:prstGeom prst="roundRect">
            <a:avLst/>
          </a:prstGeom>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zh-CN" altLang="en-US" sz="2100" b="1" dirty="0"/>
              <a:t>参加高校</a:t>
            </a:r>
          </a:p>
        </p:txBody>
      </p:sp>
      <p:sp>
        <p:nvSpPr>
          <p:cNvPr id="57" name="矩形 56"/>
          <p:cNvSpPr/>
          <p:nvPr/>
        </p:nvSpPr>
        <p:spPr>
          <a:xfrm>
            <a:off x="6729583" y="3182025"/>
            <a:ext cx="322440" cy="2960953"/>
          </a:xfrm>
          <a:prstGeom prst="rect">
            <a:avLst/>
          </a:prstGeom>
          <a:solidFill>
            <a:srgbClr val="FF0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8" name="矩形 57"/>
          <p:cNvSpPr/>
          <p:nvPr/>
        </p:nvSpPr>
        <p:spPr>
          <a:xfrm>
            <a:off x="5590342" y="5785101"/>
            <a:ext cx="322476" cy="329852"/>
          </a:xfrm>
          <a:prstGeom prst="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9" name="矩形 58"/>
          <p:cNvSpPr/>
          <p:nvPr/>
        </p:nvSpPr>
        <p:spPr>
          <a:xfrm>
            <a:off x="6142565" y="4581982"/>
            <a:ext cx="322476" cy="1532972"/>
          </a:xfrm>
          <a:prstGeom prst="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0" name="矩形 59"/>
          <p:cNvSpPr/>
          <p:nvPr/>
        </p:nvSpPr>
        <p:spPr>
          <a:xfrm>
            <a:off x="5326359" y="5296578"/>
            <a:ext cx="909410" cy="415494"/>
          </a:xfrm>
          <a:prstGeom prst="rect">
            <a:avLst/>
          </a:prstGeom>
          <a:effectLst>
            <a:outerShdw blurRad="50800" dist="38100" dir="5400000" algn="t" rotWithShape="0">
              <a:prstClr val="black">
                <a:alpha val="40000"/>
              </a:prstClr>
            </a:outerShdw>
          </a:effectLst>
        </p:spPr>
        <p:txBody>
          <a:bodyPr wrap="none" lIns="121917" tIns="60958" rIns="121917" bIns="60958">
            <a:spAutoFit/>
          </a:bodyPr>
          <a:lstStyle/>
          <a:p>
            <a:r>
              <a:rPr lang="en-US" altLang="zh-CN" sz="1900" dirty="0"/>
              <a:t>11000</a:t>
            </a:r>
          </a:p>
        </p:txBody>
      </p:sp>
      <p:sp>
        <p:nvSpPr>
          <p:cNvPr id="61" name="矩形 60"/>
          <p:cNvSpPr/>
          <p:nvPr/>
        </p:nvSpPr>
        <p:spPr>
          <a:xfrm>
            <a:off x="5882117" y="4168158"/>
            <a:ext cx="927492" cy="415494"/>
          </a:xfrm>
          <a:prstGeom prst="rect">
            <a:avLst/>
          </a:prstGeom>
          <a:effectLst>
            <a:outerShdw blurRad="50800" dist="38100" dir="5400000" algn="t" rotWithShape="0">
              <a:prstClr val="black">
                <a:alpha val="40000"/>
              </a:prstClr>
            </a:outerShdw>
          </a:effectLst>
        </p:spPr>
        <p:txBody>
          <a:bodyPr wrap="none" lIns="121917" tIns="60958" rIns="121917" bIns="60958">
            <a:spAutoFit/>
          </a:bodyPr>
          <a:lstStyle/>
          <a:p>
            <a:r>
              <a:rPr lang="en-US" altLang="zh-CN" sz="1900" dirty="0"/>
              <a:t>46248</a:t>
            </a:r>
          </a:p>
        </p:txBody>
      </p:sp>
      <p:sp>
        <p:nvSpPr>
          <p:cNvPr id="62" name="矩形 61"/>
          <p:cNvSpPr/>
          <p:nvPr/>
        </p:nvSpPr>
        <p:spPr>
          <a:xfrm>
            <a:off x="6426563" y="2801313"/>
            <a:ext cx="1063747" cy="415494"/>
          </a:xfrm>
          <a:prstGeom prst="rect">
            <a:avLst/>
          </a:prstGeom>
          <a:effectLst>
            <a:outerShdw blurRad="50800" dist="38100" dir="5400000" algn="t" rotWithShape="0">
              <a:prstClr val="black">
                <a:alpha val="40000"/>
              </a:prstClr>
            </a:outerShdw>
          </a:effectLst>
        </p:spPr>
        <p:txBody>
          <a:bodyPr wrap="none" lIns="121917" tIns="60958" rIns="121917" bIns="60958">
            <a:spAutoFit/>
          </a:bodyPr>
          <a:lstStyle/>
          <a:p>
            <a:r>
              <a:rPr lang="en-US" altLang="zh-CN" sz="1900" dirty="0"/>
              <a:t>136123</a:t>
            </a:r>
            <a:endParaRPr lang="zh-CN" altLang="en-US" sz="1900" dirty="0"/>
          </a:p>
        </p:txBody>
      </p:sp>
      <p:grpSp>
        <p:nvGrpSpPr>
          <p:cNvPr id="63" name="组合 21"/>
          <p:cNvGrpSpPr/>
          <p:nvPr/>
        </p:nvGrpSpPr>
        <p:grpSpPr>
          <a:xfrm>
            <a:off x="6084593" y="3182025"/>
            <a:ext cx="483715" cy="989588"/>
            <a:chOff x="7768955" y="1029503"/>
            <a:chExt cx="432048" cy="858171"/>
          </a:xfrm>
          <a:effectLst>
            <a:outerShdw blurRad="50800" dist="38100" dir="5400000" algn="t" rotWithShape="0">
              <a:prstClr val="black">
                <a:alpha val="40000"/>
              </a:prstClr>
            </a:outerShdw>
          </a:effectLst>
        </p:grpSpPr>
        <p:cxnSp>
          <p:nvCxnSpPr>
            <p:cNvPr id="64" name="直接连接符 63"/>
            <p:cNvCxnSpPr/>
            <p:nvPr/>
          </p:nvCxnSpPr>
          <p:spPr>
            <a:xfrm>
              <a:off x="7768955" y="1029503"/>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7768955" y="1887674"/>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a:xfrm>
              <a:off x="8128995" y="1029503"/>
              <a:ext cx="0" cy="85817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67" name="组合 24"/>
          <p:cNvGrpSpPr/>
          <p:nvPr/>
        </p:nvGrpSpPr>
        <p:grpSpPr>
          <a:xfrm>
            <a:off x="5526523" y="4578526"/>
            <a:ext cx="483715" cy="796207"/>
            <a:chOff x="7768955" y="1029503"/>
            <a:chExt cx="432048" cy="858171"/>
          </a:xfrm>
          <a:effectLst>
            <a:outerShdw blurRad="50800" dist="38100" dir="5400000" algn="t" rotWithShape="0">
              <a:prstClr val="black">
                <a:alpha val="40000"/>
              </a:prstClr>
            </a:outerShdw>
          </a:effectLst>
        </p:grpSpPr>
        <p:cxnSp>
          <p:nvCxnSpPr>
            <p:cNvPr id="68" name="直接连接符 67"/>
            <p:cNvCxnSpPr/>
            <p:nvPr/>
          </p:nvCxnSpPr>
          <p:spPr>
            <a:xfrm>
              <a:off x="7768955" y="1029503"/>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7768955" y="1887674"/>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直接箭头连接符 69"/>
            <p:cNvCxnSpPr/>
            <p:nvPr/>
          </p:nvCxnSpPr>
          <p:spPr>
            <a:xfrm>
              <a:off x="8128995" y="1029503"/>
              <a:ext cx="0" cy="85817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71" name="文本框 25"/>
          <p:cNvSpPr txBox="1"/>
          <p:nvPr/>
        </p:nvSpPr>
        <p:spPr>
          <a:xfrm>
            <a:off x="5565658" y="4720891"/>
            <a:ext cx="292388" cy="934880"/>
          </a:xfrm>
          <a:prstGeom prst="rect">
            <a:avLst/>
          </a:prstGeom>
          <a:noFill/>
          <a:effectLst>
            <a:outerShdw blurRad="50800" dist="38100" dir="5400000" algn="t" rotWithShape="0">
              <a:prstClr val="black">
                <a:alpha val="40000"/>
              </a:prstClr>
            </a:outerShdw>
          </a:effectLst>
        </p:spPr>
        <p:txBody>
          <a:bodyPr vert="vert" wrap="square" lIns="0" tIns="0" rIns="0" bIns="0" rtlCol="0">
            <a:spAutoFit/>
          </a:bodyPr>
          <a:lstStyle/>
          <a:p>
            <a:r>
              <a:rPr lang="en-US" altLang="zh-CN" sz="1900" b="1" dirty="0">
                <a:solidFill>
                  <a:srgbClr val="C00000"/>
                </a:solidFill>
                <a:latin typeface="微软雅黑" panose="020B0503020204020204" pitchFamily="34" charset="-122"/>
                <a:ea typeface="微软雅黑" panose="020B0503020204020204" pitchFamily="34" charset="-122"/>
              </a:rPr>
              <a:t>4.2</a:t>
            </a:r>
            <a:r>
              <a:rPr lang="zh-CN" altLang="en-US" sz="1900" b="1" dirty="0">
                <a:solidFill>
                  <a:srgbClr val="C00000"/>
                </a:solidFill>
                <a:latin typeface="微软雅黑" panose="020B0503020204020204" pitchFamily="34" charset="-122"/>
                <a:ea typeface="微软雅黑" panose="020B0503020204020204" pitchFamily="34" charset="-122"/>
              </a:rPr>
              <a:t>倍</a:t>
            </a:r>
          </a:p>
        </p:txBody>
      </p:sp>
      <p:sp>
        <p:nvSpPr>
          <p:cNvPr id="72" name="文本框 28"/>
          <p:cNvSpPr txBox="1"/>
          <p:nvPr/>
        </p:nvSpPr>
        <p:spPr>
          <a:xfrm>
            <a:off x="6153572" y="3306652"/>
            <a:ext cx="292388" cy="934880"/>
          </a:xfrm>
          <a:prstGeom prst="rect">
            <a:avLst/>
          </a:prstGeom>
          <a:noFill/>
          <a:effectLst>
            <a:outerShdw blurRad="50800" dist="38100" dir="5400000" algn="t" rotWithShape="0">
              <a:prstClr val="black">
                <a:alpha val="40000"/>
              </a:prstClr>
            </a:outerShdw>
          </a:effectLst>
        </p:spPr>
        <p:txBody>
          <a:bodyPr vert="vert" wrap="square" lIns="0" tIns="0" rIns="0" bIns="0" rtlCol="0">
            <a:spAutoFit/>
          </a:bodyPr>
          <a:lstStyle/>
          <a:p>
            <a:r>
              <a:rPr lang="en-US" altLang="zh-CN" sz="1900" b="1" dirty="0">
                <a:solidFill>
                  <a:srgbClr val="C00000"/>
                </a:solidFill>
                <a:latin typeface="微软雅黑" panose="020B0503020204020204" pitchFamily="34" charset="-122"/>
                <a:ea typeface="微软雅黑" panose="020B0503020204020204" pitchFamily="34" charset="-122"/>
              </a:rPr>
              <a:t>2.9</a:t>
            </a:r>
            <a:r>
              <a:rPr lang="zh-CN" altLang="en-US" sz="1900" b="1" dirty="0">
                <a:solidFill>
                  <a:srgbClr val="C00000"/>
                </a:solidFill>
                <a:latin typeface="微软雅黑" panose="020B0503020204020204" pitchFamily="34" charset="-122"/>
                <a:ea typeface="微软雅黑" panose="020B0503020204020204" pitchFamily="34" charset="-122"/>
              </a:rPr>
              <a:t>倍</a:t>
            </a:r>
          </a:p>
        </p:txBody>
      </p:sp>
      <p:sp>
        <p:nvSpPr>
          <p:cNvPr id="73" name="圆角矩形 72"/>
          <p:cNvSpPr/>
          <p:nvPr/>
        </p:nvSpPr>
        <p:spPr>
          <a:xfrm>
            <a:off x="5546011" y="2123661"/>
            <a:ext cx="1400541" cy="485631"/>
          </a:xfrm>
          <a:prstGeom prst="roundRect">
            <a:avLst/>
          </a:prstGeom>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zh-CN" altLang="en-US" sz="2100" b="1" dirty="0"/>
              <a:t>参赛学生</a:t>
            </a:r>
          </a:p>
        </p:txBody>
      </p:sp>
      <p:cxnSp>
        <p:nvCxnSpPr>
          <p:cNvPr id="74" name="直接连接符 73"/>
          <p:cNvCxnSpPr/>
          <p:nvPr/>
        </p:nvCxnSpPr>
        <p:spPr>
          <a:xfrm>
            <a:off x="671712" y="1914220"/>
            <a:ext cx="9456737" cy="17419"/>
          </a:xfrm>
          <a:prstGeom prst="line">
            <a:avLst/>
          </a:prstGeom>
          <a:ln w="25400"/>
        </p:spPr>
        <p:style>
          <a:lnRef idx="2">
            <a:schemeClr val="accent1"/>
          </a:lnRef>
          <a:fillRef idx="0">
            <a:schemeClr val="accent1"/>
          </a:fillRef>
          <a:effectRef idx="1">
            <a:schemeClr val="accent1"/>
          </a:effectRef>
          <a:fontRef idx="minor">
            <a:schemeClr val="tx1"/>
          </a:fontRef>
        </p:style>
      </p:cxnSp>
      <p:grpSp>
        <p:nvGrpSpPr>
          <p:cNvPr id="75" name="组合 59"/>
          <p:cNvGrpSpPr/>
          <p:nvPr/>
        </p:nvGrpSpPr>
        <p:grpSpPr>
          <a:xfrm>
            <a:off x="10295448" y="3182026"/>
            <a:ext cx="1931265" cy="1936953"/>
            <a:chOff x="6966644" y="2499742"/>
            <a:chExt cx="1448449" cy="1452715"/>
          </a:xfrm>
          <a:effectLst>
            <a:outerShdw blurRad="50800" dist="38100" dir="5400000" algn="t" rotWithShape="0">
              <a:prstClr val="black">
                <a:alpha val="40000"/>
              </a:prstClr>
            </a:outerShdw>
          </a:effectLst>
        </p:grpSpPr>
        <p:grpSp>
          <p:nvGrpSpPr>
            <p:cNvPr id="76" name="组合 58"/>
            <p:cNvGrpSpPr/>
            <p:nvPr/>
          </p:nvGrpSpPr>
          <p:grpSpPr>
            <a:xfrm>
              <a:off x="6966644" y="2499742"/>
              <a:ext cx="461187" cy="1452715"/>
              <a:chOff x="6966644" y="2499742"/>
              <a:chExt cx="461187" cy="1452715"/>
            </a:xfrm>
          </p:grpSpPr>
          <p:sp>
            <p:nvSpPr>
              <p:cNvPr id="81" name="矩形 80"/>
              <p:cNvSpPr/>
              <p:nvPr/>
            </p:nvSpPr>
            <p:spPr>
              <a:xfrm>
                <a:off x="6966644" y="2499742"/>
                <a:ext cx="461187" cy="2880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966644" y="3090700"/>
                <a:ext cx="461187" cy="288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6966644" y="3664457"/>
                <a:ext cx="461187" cy="288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57"/>
            <p:cNvGrpSpPr/>
            <p:nvPr/>
          </p:nvGrpSpPr>
          <p:grpSpPr>
            <a:xfrm>
              <a:off x="7593582" y="2499742"/>
              <a:ext cx="821511" cy="1422659"/>
              <a:chOff x="8179081" y="2499742"/>
              <a:chExt cx="821511" cy="1422659"/>
            </a:xfrm>
          </p:grpSpPr>
          <p:sp>
            <p:nvSpPr>
              <p:cNvPr id="78" name="文本框 54"/>
              <p:cNvSpPr txBox="1"/>
              <p:nvPr/>
            </p:nvSpPr>
            <p:spPr>
              <a:xfrm>
                <a:off x="8179081" y="2499742"/>
                <a:ext cx="782288" cy="246221"/>
              </a:xfrm>
              <a:prstGeom prst="rect">
                <a:avLst/>
              </a:prstGeom>
              <a:noFill/>
            </p:spPr>
            <p:txBody>
              <a:bodyPr wrap="square" lIns="0" tIns="0" rIns="0" bIns="0" rtlCol="0">
                <a:spAutoFit/>
              </a:bodyPr>
              <a:lstStyle/>
              <a:p>
                <a:r>
                  <a:rPr lang="zh-CN" altLang="en-US" sz="2100" b="1" dirty="0">
                    <a:solidFill>
                      <a:srgbClr val="C00000"/>
                    </a:solidFill>
                    <a:latin typeface="微软雅黑" panose="020B0503020204020204" pitchFamily="34" charset="-122"/>
                    <a:ea typeface="微软雅黑" panose="020B0503020204020204" pitchFamily="34" charset="-122"/>
                  </a:rPr>
                  <a:t>第一届</a:t>
                </a:r>
              </a:p>
            </p:txBody>
          </p:sp>
          <p:sp>
            <p:nvSpPr>
              <p:cNvPr id="79" name="文本框 55"/>
              <p:cNvSpPr txBox="1"/>
              <p:nvPr/>
            </p:nvSpPr>
            <p:spPr>
              <a:xfrm>
                <a:off x="8198152" y="3083489"/>
                <a:ext cx="782288" cy="246221"/>
              </a:xfrm>
              <a:prstGeom prst="rect">
                <a:avLst/>
              </a:prstGeom>
              <a:noFill/>
            </p:spPr>
            <p:txBody>
              <a:bodyPr wrap="square" lIns="0" tIns="0" rIns="0" bIns="0" rtlCol="0">
                <a:spAutoFit/>
              </a:bodyPr>
              <a:lstStyle/>
              <a:p>
                <a:r>
                  <a:rPr lang="zh-CN" altLang="en-US" sz="2100" b="1" dirty="0">
                    <a:solidFill>
                      <a:srgbClr val="C00000"/>
                    </a:solidFill>
                    <a:latin typeface="微软雅黑" panose="020B0503020204020204" pitchFamily="34" charset="-122"/>
                    <a:ea typeface="微软雅黑" panose="020B0503020204020204" pitchFamily="34" charset="-122"/>
                  </a:rPr>
                  <a:t>第二届</a:t>
                </a:r>
              </a:p>
            </p:txBody>
          </p:sp>
          <p:sp>
            <p:nvSpPr>
              <p:cNvPr id="80" name="文本框 56"/>
              <p:cNvSpPr txBox="1"/>
              <p:nvPr/>
            </p:nvSpPr>
            <p:spPr>
              <a:xfrm>
                <a:off x="8218304" y="3676180"/>
                <a:ext cx="782288" cy="246221"/>
              </a:xfrm>
              <a:prstGeom prst="rect">
                <a:avLst/>
              </a:prstGeom>
              <a:noFill/>
            </p:spPr>
            <p:txBody>
              <a:bodyPr wrap="square" lIns="0" tIns="0" rIns="0" bIns="0" rtlCol="0">
                <a:spAutoFit/>
              </a:bodyPr>
              <a:lstStyle/>
              <a:p>
                <a:r>
                  <a:rPr lang="zh-CN" altLang="en-US" sz="2100" b="1" dirty="0">
                    <a:solidFill>
                      <a:srgbClr val="C00000"/>
                    </a:solidFill>
                    <a:latin typeface="微软雅黑" panose="020B0503020204020204" pitchFamily="34" charset="-122"/>
                    <a:ea typeface="微软雅黑" panose="020B0503020204020204" pitchFamily="34" charset="-122"/>
                  </a:rPr>
                  <a:t>第三届</a:t>
                </a:r>
              </a:p>
            </p:txBody>
          </p:sp>
        </p:grpSp>
      </p:grpSp>
      <p:sp>
        <p:nvSpPr>
          <p:cNvPr id="84" name="TextBox 27"/>
          <p:cNvSpPr txBox="1"/>
          <p:nvPr/>
        </p:nvSpPr>
        <p:spPr>
          <a:xfrm>
            <a:off x="2925519" y="5492382"/>
            <a:ext cx="1128357" cy="415494"/>
          </a:xfrm>
          <a:prstGeom prst="rect">
            <a:avLst/>
          </a:prstGeom>
          <a:noFill/>
          <a:effectLst>
            <a:outerShdw blurRad="50800" dist="38100" dir="5400000" algn="t" rotWithShape="0">
              <a:prstClr val="black">
                <a:alpha val="40000"/>
              </a:prstClr>
            </a:outerShdw>
          </a:effectLst>
        </p:spPr>
        <p:txBody>
          <a:bodyPr wrap="square" lIns="121917" tIns="60958" rIns="121917" bIns="60958" rtlCol="0">
            <a:spAutoFit/>
          </a:bodyPr>
          <a:lstStyle/>
          <a:p>
            <a:r>
              <a:rPr lang="en-US" altLang="zh-CN" sz="1900" dirty="0"/>
              <a:t>2707</a:t>
            </a:r>
            <a:endParaRPr lang="zh-CN" altLang="en-US" sz="1900" dirty="0"/>
          </a:p>
        </p:txBody>
      </p:sp>
      <p:sp>
        <p:nvSpPr>
          <p:cNvPr id="85" name="矩形 84"/>
          <p:cNvSpPr/>
          <p:nvPr/>
        </p:nvSpPr>
        <p:spPr>
          <a:xfrm>
            <a:off x="9184536" y="3008152"/>
            <a:ext cx="322440" cy="3134827"/>
          </a:xfrm>
          <a:prstGeom prst="rect">
            <a:avLst/>
          </a:prstGeom>
          <a:solidFill>
            <a:srgbClr val="FF0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86" name="矩形 85"/>
          <p:cNvSpPr/>
          <p:nvPr/>
        </p:nvSpPr>
        <p:spPr>
          <a:xfrm>
            <a:off x="8045295" y="5902751"/>
            <a:ext cx="322476" cy="212203"/>
          </a:xfrm>
          <a:prstGeom prst="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87" name="矩形 86"/>
          <p:cNvSpPr/>
          <p:nvPr/>
        </p:nvSpPr>
        <p:spPr>
          <a:xfrm>
            <a:off x="8597518" y="4457678"/>
            <a:ext cx="322476" cy="1657276"/>
          </a:xfrm>
          <a:prstGeom prst="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88" name="矩形 87"/>
          <p:cNvSpPr/>
          <p:nvPr/>
        </p:nvSpPr>
        <p:spPr>
          <a:xfrm>
            <a:off x="7833817" y="5519846"/>
            <a:ext cx="791236" cy="415494"/>
          </a:xfrm>
          <a:prstGeom prst="rect">
            <a:avLst/>
          </a:prstGeom>
          <a:effectLst>
            <a:outerShdw blurRad="50800" dist="38100" dir="5400000" algn="t" rotWithShape="0">
              <a:prstClr val="black">
                <a:alpha val="40000"/>
              </a:prstClr>
            </a:outerShdw>
          </a:effectLst>
        </p:spPr>
        <p:txBody>
          <a:bodyPr wrap="none" lIns="121917" tIns="60958" rIns="121917" bIns="60958">
            <a:spAutoFit/>
          </a:bodyPr>
          <a:lstStyle/>
          <a:p>
            <a:r>
              <a:rPr lang="en-US" altLang="zh-CN" sz="1900" dirty="0"/>
              <a:t>1600</a:t>
            </a:r>
          </a:p>
        </p:txBody>
      </p:sp>
      <p:sp>
        <p:nvSpPr>
          <p:cNvPr id="89" name="矩形 88"/>
          <p:cNvSpPr/>
          <p:nvPr/>
        </p:nvSpPr>
        <p:spPr>
          <a:xfrm>
            <a:off x="8370365" y="4058816"/>
            <a:ext cx="791236" cy="415494"/>
          </a:xfrm>
          <a:prstGeom prst="rect">
            <a:avLst/>
          </a:prstGeom>
          <a:effectLst>
            <a:outerShdw blurRad="50800" dist="38100" dir="5400000" algn="t" rotWithShape="0">
              <a:prstClr val="black">
                <a:alpha val="40000"/>
              </a:prstClr>
            </a:outerShdw>
          </a:effectLst>
        </p:spPr>
        <p:txBody>
          <a:bodyPr wrap="none" lIns="121917" tIns="60958" rIns="121917" bIns="60958">
            <a:spAutoFit/>
          </a:bodyPr>
          <a:lstStyle/>
          <a:p>
            <a:r>
              <a:rPr lang="en-US" altLang="zh-CN" sz="1900" dirty="0"/>
              <a:t>8000</a:t>
            </a:r>
          </a:p>
        </p:txBody>
      </p:sp>
      <p:sp>
        <p:nvSpPr>
          <p:cNvPr id="90" name="矩形 89"/>
          <p:cNvSpPr/>
          <p:nvPr/>
        </p:nvSpPr>
        <p:spPr>
          <a:xfrm>
            <a:off x="8918075" y="2640506"/>
            <a:ext cx="927492" cy="415494"/>
          </a:xfrm>
          <a:prstGeom prst="rect">
            <a:avLst/>
          </a:prstGeom>
          <a:effectLst>
            <a:outerShdw blurRad="50800" dist="38100" dir="5400000" algn="t" rotWithShape="0">
              <a:prstClr val="black">
                <a:alpha val="40000"/>
              </a:prstClr>
            </a:outerShdw>
          </a:effectLst>
        </p:spPr>
        <p:txBody>
          <a:bodyPr wrap="none" lIns="121917" tIns="60958" rIns="121917" bIns="60958">
            <a:spAutoFit/>
          </a:bodyPr>
          <a:lstStyle/>
          <a:p>
            <a:r>
              <a:rPr lang="en-US" altLang="zh-CN" sz="1900" dirty="0"/>
              <a:t>15000</a:t>
            </a:r>
            <a:endParaRPr lang="zh-CN" altLang="en-US" sz="1900" dirty="0"/>
          </a:p>
        </p:txBody>
      </p:sp>
      <p:grpSp>
        <p:nvGrpSpPr>
          <p:cNvPr id="91" name="组合 70"/>
          <p:cNvGrpSpPr/>
          <p:nvPr/>
        </p:nvGrpSpPr>
        <p:grpSpPr>
          <a:xfrm>
            <a:off x="8539547" y="3008152"/>
            <a:ext cx="483715" cy="1160005"/>
            <a:chOff x="7768955" y="1029503"/>
            <a:chExt cx="432048" cy="858171"/>
          </a:xfrm>
          <a:effectLst>
            <a:outerShdw blurRad="50800" dist="38100" dir="5400000" algn="t" rotWithShape="0">
              <a:prstClr val="black">
                <a:alpha val="40000"/>
              </a:prstClr>
            </a:outerShdw>
          </a:effectLst>
        </p:grpSpPr>
        <p:cxnSp>
          <p:nvCxnSpPr>
            <p:cNvPr id="92" name="直接连接符 91"/>
            <p:cNvCxnSpPr/>
            <p:nvPr/>
          </p:nvCxnSpPr>
          <p:spPr>
            <a:xfrm>
              <a:off x="7768955" y="1029503"/>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7768955" y="1887674"/>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a:xfrm>
              <a:off x="8128995" y="1029503"/>
              <a:ext cx="0" cy="85817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95" name="组合 71"/>
          <p:cNvGrpSpPr/>
          <p:nvPr/>
        </p:nvGrpSpPr>
        <p:grpSpPr>
          <a:xfrm>
            <a:off x="7981476" y="4457678"/>
            <a:ext cx="483715" cy="1106324"/>
            <a:chOff x="7768955" y="1029503"/>
            <a:chExt cx="432048" cy="858171"/>
          </a:xfrm>
          <a:effectLst>
            <a:outerShdw blurRad="50800" dist="38100" dir="5400000" algn="t" rotWithShape="0">
              <a:prstClr val="black">
                <a:alpha val="40000"/>
              </a:prstClr>
            </a:outerShdw>
          </a:effectLst>
        </p:grpSpPr>
        <p:cxnSp>
          <p:nvCxnSpPr>
            <p:cNvPr id="96" name="直接连接符 95"/>
            <p:cNvCxnSpPr/>
            <p:nvPr/>
          </p:nvCxnSpPr>
          <p:spPr>
            <a:xfrm>
              <a:off x="7768955" y="1029503"/>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7768955" y="1887674"/>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a:xfrm>
              <a:off x="8128995" y="1029503"/>
              <a:ext cx="0" cy="85817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99" name="文本框 72"/>
          <p:cNvSpPr txBox="1"/>
          <p:nvPr/>
        </p:nvSpPr>
        <p:spPr>
          <a:xfrm>
            <a:off x="8022873" y="4796427"/>
            <a:ext cx="292388" cy="455933"/>
          </a:xfrm>
          <a:prstGeom prst="rect">
            <a:avLst/>
          </a:prstGeom>
          <a:noFill/>
          <a:effectLst>
            <a:outerShdw blurRad="50800" dist="38100" dir="5400000" algn="t" rotWithShape="0">
              <a:prstClr val="black">
                <a:alpha val="40000"/>
              </a:prstClr>
            </a:outerShdw>
          </a:effectLst>
        </p:spPr>
        <p:txBody>
          <a:bodyPr vert="vert" wrap="square" lIns="0" tIns="0" rIns="0" bIns="0" rtlCol="0">
            <a:spAutoFit/>
          </a:bodyPr>
          <a:lstStyle/>
          <a:p>
            <a:r>
              <a:rPr lang="en-US" altLang="zh-CN" sz="1900" b="1" dirty="0">
                <a:solidFill>
                  <a:srgbClr val="C00000"/>
                </a:solidFill>
                <a:latin typeface="微软雅黑" panose="020B0503020204020204" pitchFamily="34" charset="-122"/>
                <a:ea typeface="微软雅黑" panose="020B0503020204020204" pitchFamily="34" charset="-122"/>
              </a:rPr>
              <a:t>5</a:t>
            </a:r>
            <a:r>
              <a:rPr lang="zh-CN" altLang="en-US" sz="1900" b="1" dirty="0">
                <a:solidFill>
                  <a:srgbClr val="C00000"/>
                </a:solidFill>
                <a:latin typeface="微软雅黑" panose="020B0503020204020204" pitchFamily="34" charset="-122"/>
                <a:ea typeface="微软雅黑" panose="020B0503020204020204" pitchFamily="34" charset="-122"/>
              </a:rPr>
              <a:t>倍</a:t>
            </a:r>
          </a:p>
        </p:txBody>
      </p:sp>
      <p:sp>
        <p:nvSpPr>
          <p:cNvPr id="100" name="文本框 73"/>
          <p:cNvSpPr txBox="1"/>
          <p:nvPr/>
        </p:nvSpPr>
        <p:spPr>
          <a:xfrm>
            <a:off x="8608526" y="3306652"/>
            <a:ext cx="292388" cy="934880"/>
          </a:xfrm>
          <a:prstGeom prst="rect">
            <a:avLst/>
          </a:prstGeom>
          <a:noFill/>
          <a:effectLst>
            <a:outerShdw blurRad="50800" dist="38100" dir="5400000" algn="t" rotWithShape="0">
              <a:prstClr val="black">
                <a:alpha val="40000"/>
              </a:prstClr>
            </a:outerShdw>
          </a:effectLst>
        </p:spPr>
        <p:txBody>
          <a:bodyPr vert="vert" wrap="square" lIns="0" tIns="0" rIns="0" bIns="0" rtlCol="0">
            <a:spAutoFit/>
          </a:bodyPr>
          <a:lstStyle/>
          <a:p>
            <a:r>
              <a:rPr lang="en-US" altLang="zh-CN" sz="1900" b="1" dirty="0">
                <a:solidFill>
                  <a:srgbClr val="C00000"/>
                </a:solidFill>
                <a:latin typeface="微软雅黑" panose="020B0503020204020204" pitchFamily="34" charset="-122"/>
                <a:ea typeface="微软雅黑" panose="020B0503020204020204" pitchFamily="34" charset="-122"/>
              </a:rPr>
              <a:t>1.8</a:t>
            </a:r>
            <a:r>
              <a:rPr lang="zh-CN" altLang="en-US" sz="1900" b="1" dirty="0">
                <a:solidFill>
                  <a:srgbClr val="C00000"/>
                </a:solidFill>
                <a:latin typeface="微软雅黑" panose="020B0503020204020204" pitchFamily="34" charset="-122"/>
                <a:ea typeface="微软雅黑" panose="020B0503020204020204" pitchFamily="34" charset="-122"/>
              </a:rPr>
              <a:t>倍</a:t>
            </a:r>
          </a:p>
        </p:txBody>
      </p:sp>
      <p:sp>
        <p:nvSpPr>
          <p:cNvPr id="101" name="圆角矩形 100"/>
          <p:cNvSpPr/>
          <p:nvPr/>
        </p:nvSpPr>
        <p:spPr>
          <a:xfrm>
            <a:off x="8000964" y="2123661"/>
            <a:ext cx="1400541" cy="485631"/>
          </a:xfrm>
          <a:prstGeom prst="roundRect">
            <a:avLst/>
          </a:prstGeom>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zh-CN" altLang="en-US" sz="2100" b="1" dirty="0"/>
              <a:t>指导教师</a:t>
            </a:r>
          </a:p>
        </p:txBody>
      </p:sp>
    </p:spTree>
    <p:extLst>
      <p:ext uri="{BB962C8B-B14F-4D97-AF65-F5344CB8AC3E}">
        <p14:creationId xmlns:p14="http://schemas.microsoft.com/office/powerpoint/2010/main" val="11401891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一、往届大赛回顾</a:t>
            </a:r>
          </a:p>
        </p:txBody>
      </p:sp>
      <p:sp>
        <p:nvSpPr>
          <p:cNvPr id="11" name="矩形 10"/>
          <p:cNvSpPr/>
          <p:nvPr/>
        </p:nvSpPr>
        <p:spPr>
          <a:xfrm>
            <a:off x="754063" y="1599974"/>
            <a:ext cx="2156442" cy="989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8" name="TextBox 16"/>
          <p:cNvSpPr txBox="1"/>
          <p:nvPr/>
        </p:nvSpPr>
        <p:spPr>
          <a:xfrm>
            <a:off x="641092" y="1105409"/>
            <a:ext cx="7900480" cy="461665"/>
          </a:xfrm>
          <a:prstGeom prst="rect">
            <a:avLst/>
          </a:prstGeom>
          <a:noFill/>
          <a:ln w="9525">
            <a:noFill/>
            <a:miter lim="800000"/>
            <a:headEnd/>
            <a:tailEnd/>
          </a:ln>
        </p:spPr>
        <p:txBody>
          <a:bodyPr wrap="square">
            <a:spAutoFit/>
          </a:bodyPr>
          <a:lstStyle>
            <a:defPPr>
              <a:defRPr lang="zh-CN"/>
            </a:defPPr>
            <a:lvl1pPr>
              <a:defRPr sz="2400" b="1">
                <a:solidFill>
                  <a:srgbClr val="595959"/>
                </a:solidFill>
                <a:latin typeface="Arial" panose="020B0604020202020204" pitchFamily="34" charset="0"/>
                <a:ea typeface="微软雅黑" panose="020B0503020204020204" pitchFamily="34" charset="-122"/>
              </a:defRPr>
            </a:lvl1pPr>
          </a:lstStyle>
          <a:p>
            <a:r>
              <a:rPr lang="zh-CN" altLang="en-US" dirty="0">
                <a:solidFill>
                  <a:srgbClr val="C00000"/>
                </a:solidFill>
                <a:effectLst>
                  <a:outerShdw blurRad="38100" dist="38100" dir="2700000" algn="tl">
                    <a:srgbClr val="000000">
                      <a:alpha val="43137"/>
                    </a:srgbClr>
                  </a:outerShdw>
                </a:effectLst>
              </a:rPr>
              <a:t>第三届四川省</a:t>
            </a:r>
            <a:r>
              <a:rPr lang="zh-CN" altLang="en-US" dirty="0">
                <a:effectLst>
                  <a:outerShdw blurRad="38100" dist="38100" dir="2700000" algn="tl">
                    <a:srgbClr val="000000">
                      <a:alpha val="43137"/>
                    </a:srgbClr>
                  </a:outerShdw>
                </a:effectLst>
              </a:rPr>
              <a:t>“互联网</a:t>
            </a:r>
            <a:r>
              <a:rPr lang="en-US" altLang="zh-CN" dirty="0">
                <a:effectLst>
                  <a:outerShdw blurRad="38100" dist="38100" dir="2700000" algn="tl">
                    <a:srgbClr val="000000">
                      <a:alpha val="43137"/>
                    </a:srgbClr>
                  </a:outerShdw>
                </a:effectLst>
              </a:rPr>
              <a:t>+</a:t>
            </a:r>
            <a:r>
              <a:rPr lang="zh-CN" altLang="en-US" dirty="0">
                <a:effectLst>
                  <a:outerShdw blurRad="38100" dist="38100" dir="2700000" algn="tl">
                    <a:srgbClr val="000000">
                      <a:alpha val="43137"/>
                    </a:srgbClr>
                  </a:outerShdw>
                </a:effectLst>
              </a:rPr>
              <a:t>” 大赛</a:t>
            </a:r>
            <a:r>
              <a:rPr lang="zh-CN" altLang="en-US" dirty="0">
                <a:solidFill>
                  <a:srgbClr val="C00000"/>
                </a:solidFill>
                <a:effectLst>
                  <a:outerShdw blurRad="38100" dist="38100" dir="2700000" algn="tl">
                    <a:srgbClr val="000000">
                      <a:alpha val="43137"/>
                    </a:srgbClr>
                  </a:outerShdw>
                </a:effectLst>
              </a:rPr>
              <a:t>国赛</a:t>
            </a:r>
            <a:r>
              <a:rPr lang="zh-CN" altLang="en-US" dirty="0">
                <a:effectLst>
                  <a:outerShdw blurRad="38100" dist="38100" dir="2700000" algn="tl">
                    <a:srgbClr val="000000">
                      <a:alpha val="43137"/>
                    </a:srgbClr>
                  </a:outerShdw>
                </a:effectLst>
              </a:rPr>
              <a:t>获奖情况</a:t>
            </a:r>
          </a:p>
        </p:txBody>
      </p:sp>
      <p:cxnSp>
        <p:nvCxnSpPr>
          <p:cNvPr id="36" name="直接连接符 35"/>
          <p:cNvCxnSpPr/>
          <p:nvPr/>
        </p:nvCxnSpPr>
        <p:spPr>
          <a:xfrm>
            <a:off x="739250" y="1759051"/>
            <a:ext cx="10081120" cy="0"/>
          </a:xfrm>
          <a:prstGeom prst="line">
            <a:avLst/>
          </a:prstGeom>
          <a:ln w="25400"/>
        </p:spPr>
        <p:style>
          <a:lnRef idx="2">
            <a:schemeClr val="accent1"/>
          </a:lnRef>
          <a:fillRef idx="0">
            <a:schemeClr val="accent1"/>
          </a:fillRef>
          <a:effectRef idx="1">
            <a:schemeClr val="accent1"/>
          </a:effectRef>
          <a:fontRef idx="minor">
            <a:schemeClr val="tx1"/>
          </a:fontRef>
        </p:style>
      </p:cxnSp>
      <p:sp>
        <p:nvSpPr>
          <p:cNvPr id="45" name="文本框 6"/>
          <p:cNvSpPr txBox="1"/>
          <p:nvPr/>
        </p:nvSpPr>
        <p:spPr>
          <a:xfrm>
            <a:off x="1420707" y="5295054"/>
            <a:ext cx="270933" cy="327660"/>
          </a:xfrm>
          <a:prstGeom prst="rect">
            <a:avLst/>
          </a:prstGeom>
          <a:noFill/>
        </p:spPr>
        <p:txBody>
          <a:bodyPr wrap="none" lIns="0" tIns="0" rIns="0" bIns="0" rtlCol="0" anchor="t">
            <a:spAutoFit/>
          </a:bodyPr>
          <a:lstStyle/>
          <a:p>
            <a:r>
              <a:rPr lang="zh-CN" altLang="en-US" sz="2100" b="1" dirty="0">
                <a:solidFill>
                  <a:schemeClr val="accent6"/>
                </a:solidFill>
                <a:latin typeface="微软雅黑" panose="020B0503020204020204" pitchFamily="34" charset="-122"/>
                <a:ea typeface="微软雅黑" panose="020B0503020204020204" pitchFamily="34" charset="-122"/>
                <a:sym typeface="+mn-ea"/>
              </a:rPr>
              <a:t>：</a:t>
            </a:r>
            <a:endParaRPr lang="zh-CN" altLang="en-US" sz="2100" b="1" dirty="0">
              <a:solidFill>
                <a:schemeClr val="accent6"/>
              </a:solidFill>
              <a:latin typeface="微软雅黑" panose="020B0503020204020204" pitchFamily="34" charset="-122"/>
              <a:ea typeface="微软雅黑" panose="020B0503020204020204" pitchFamily="34" charset="-122"/>
            </a:endParaRPr>
          </a:p>
        </p:txBody>
      </p:sp>
      <p:sp>
        <p:nvSpPr>
          <p:cNvPr id="47" name="矩形 46"/>
          <p:cNvSpPr/>
          <p:nvPr/>
        </p:nvSpPr>
        <p:spPr>
          <a:xfrm>
            <a:off x="1088814" y="1995949"/>
            <a:ext cx="9694333" cy="1438851"/>
          </a:xfrm>
          <a:prstGeom prst="rect">
            <a:avLst/>
          </a:prstGeom>
          <a:ln>
            <a:solidFill>
              <a:schemeClr val="tx2">
                <a:lumMod val="75000"/>
              </a:schemeClr>
            </a:solidFill>
          </a:ln>
        </p:spPr>
        <p:txBody>
          <a:bodyPr wrap="square" lIns="121917" tIns="60958" rIns="121917" bIns="60958">
            <a:spAutoFit/>
          </a:bodyPr>
          <a:lstStyle/>
          <a:p>
            <a:pPr marL="380990" indent="-380990">
              <a:lnSpc>
                <a:spcPct val="150000"/>
              </a:lnSpc>
              <a:buFont typeface="Wingdings" panose="05000000000000000000" charset="0"/>
              <a:buChar char=""/>
            </a:pPr>
            <a:r>
              <a:rPr lang="zh-CN" altLang="en-US" sz="1900" b="1" dirty="0">
                <a:latin typeface="微软雅黑" pitchFamily="34" charset="-122"/>
                <a:ea typeface="微软雅黑" pitchFamily="34" charset="-122"/>
              </a:rPr>
              <a:t>总成绩名列</a:t>
            </a:r>
            <a:r>
              <a:rPr lang="zh-CN" altLang="en-US" sz="1900" b="1" dirty="0">
                <a:solidFill>
                  <a:srgbClr val="0033CC"/>
                </a:solidFill>
                <a:latin typeface="微软雅黑" pitchFamily="34" charset="-122"/>
                <a:ea typeface="微软雅黑" pitchFamily="34" charset="-122"/>
              </a:rPr>
              <a:t>全国第三</a:t>
            </a:r>
          </a:p>
          <a:p>
            <a:pPr marL="380990" indent="-380990">
              <a:lnSpc>
                <a:spcPct val="150000"/>
              </a:lnSpc>
              <a:buFont typeface="Wingdings" panose="05000000000000000000" charset="0"/>
              <a:buChar char=""/>
            </a:pPr>
            <a:r>
              <a:rPr lang="zh-CN" altLang="en-US" sz="1900" b="1" dirty="0">
                <a:latin typeface="微软雅黑" pitchFamily="34" charset="-122"/>
                <a:ea typeface="微软雅黑" pitchFamily="34" charset="-122"/>
              </a:rPr>
              <a:t>四川省教育厅荣获大赛</a:t>
            </a:r>
            <a:r>
              <a:rPr lang="zh-CN" altLang="en-US" sz="1900" b="1" dirty="0">
                <a:solidFill>
                  <a:srgbClr val="0033CC"/>
                </a:solidFill>
                <a:latin typeface="微软雅黑" pitchFamily="34" charset="-122"/>
                <a:ea typeface="微软雅黑" pitchFamily="34" charset="-122"/>
              </a:rPr>
              <a:t>优秀组织奖 </a:t>
            </a:r>
            <a:r>
              <a:rPr lang="zh-CN" altLang="en-US" sz="1900" b="1" dirty="0">
                <a:solidFill>
                  <a:srgbClr val="FF0000"/>
                </a:solidFill>
                <a:latin typeface="微软雅黑" pitchFamily="34" charset="-122"/>
                <a:ea typeface="微软雅黑" pitchFamily="34" charset="-122"/>
              </a:rPr>
              <a:t>（全国仅</a:t>
            </a:r>
            <a:r>
              <a:rPr lang="en-US" altLang="zh-CN" sz="1900" b="1" dirty="0">
                <a:solidFill>
                  <a:srgbClr val="FF0000"/>
                </a:solidFill>
                <a:latin typeface="微软雅黑" pitchFamily="34" charset="-122"/>
                <a:ea typeface="微软雅黑" pitchFamily="34" charset="-122"/>
              </a:rPr>
              <a:t>10</a:t>
            </a:r>
            <a:r>
              <a:rPr lang="zh-CN" altLang="en-US" sz="1900" b="1" dirty="0">
                <a:solidFill>
                  <a:srgbClr val="FF0000"/>
                </a:solidFill>
                <a:latin typeface="微软雅黑" pitchFamily="34" charset="-122"/>
                <a:ea typeface="微软雅黑" pitchFamily="34" charset="-122"/>
              </a:rPr>
              <a:t>个）</a:t>
            </a:r>
          </a:p>
          <a:p>
            <a:pPr marL="380990" indent="-380990">
              <a:lnSpc>
                <a:spcPct val="150000"/>
              </a:lnSpc>
              <a:buFont typeface="Wingdings" panose="05000000000000000000" charset="0"/>
              <a:buChar char=""/>
            </a:pPr>
            <a:r>
              <a:rPr lang="zh-CN" altLang="en-US" sz="1900" b="1" dirty="0">
                <a:latin typeface="微软雅黑" pitchFamily="34" charset="-122"/>
                <a:ea typeface="微软雅黑" pitchFamily="34" charset="-122"/>
              </a:rPr>
              <a:t>四川大学、电子科技大学荣获</a:t>
            </a:r>
            <a:r>
              <a:rPr lang="zh-CN" altLang="en-US" sz="1900" b="1" dirty="0">
                <a:solidFill>
                  <a:srgbClr val="0033CC"/>
                </a:solidFill>
                <a:latin typeface="微软雅黑" pitchFamily="34" charset="-122"/>
                <a:ea typeface="微软雅黑" pitchFamily="34" charset="-122"/>
              </a:rPr>
              <a:t>先进集体奖</a:t>
            </a:r>
            <a:r>
              <a:rPr lang="zh-CN" altLang="en-US" sz="1900" b="1" dirty="0">
                <a:latin typeface="微软雅黑" pitchFamily="34" charset="-122"/>
                <a:ea typeface="微软雅黑" pitchFamily="34" charset="-122"/>
              </a:rPr>
              <a:t> </a:t>
            </a:r>
            <a:r>
              <a:rPr lang="zh-CN" altLang="en-US" sz="1900" b="1" dirty="0">
                <a:solidFill>
                  <a:srgbClr val="FF0000"/>
                </a:solidFill>
                <a:latin typeface="微软雅黑" pitchFamily="34" charset="-122"/>
                <a:ea typeface="微软雅黑" pitchFamily="34" charset="-122"/>
              </a:rPr>
              <a:t>（全国仅</a:t>
            </a:r>
            <a:r>
              <a:rPr lang="en-US" altLang="zh-CN" sz="1900" b="1" dirty="0">
                <a:solidFill>
                  <a:srgbClr val="FF0000"/>
                </a:solidFill>
                <a:latin typeface="微软雅黑" pitchFamily="34" charset="-122"/>
                <a:ea typeface="微软雅黑" pitchFamily="34" charset="-122"/>
              </a:rPr>
              <a:t>20</a:t>
            </a:r>
            <a:r>
              <a:rPr lang="zh-CN" altLang="en-US" sz="1900" b="1" dirty="0">
                <a:solidFill>
                  <a:srgbClr val="FF0000"/>
                </a:solidFill>
                <a:latin typeface="微软雅黑" pitchFamily="34" charset="-122"/>
                <a:ea typeface="微软雅黑" pitchFamily="34" charset="-122"/>
              </a:rPr>
              <a:t>个）</a:t>
            </a:r>
          </a:p>
        </p:txBody>
      </p:sp>
      <p:pic>
        <p:nvPicPr>
          <p:cNvPr id="48" name="图片 47" descr="QQ图片20171001140441"/>
          <p:cNvPicPr>
            <a:picLocks noChangeAspect="1"/>
          </p:cNvPicPr>
          <p:nvPr/>
        </p:nvPicPr>
        <p:blipFill>
          <a:blip r:embed="rId3" cstate="print"/>
          <a:stretch>
            <a:fillRect/>
          </a:stretch>
        </p:blipFill>
        <p:spPr>
          <a:xfrm>
            <a:off x="1280161" y="3714557"/>
            <a:ext cx="4327313" cy="2697480"/>
          </a:xfrm>
          <a:prstGeom prst="rect">
            <a:avLst/>
          </a:prstGeom>
          <a:effectLst>
            <a:outerShdw blurRad="50800" dist="38100" dir="5400000" algn="t" rotWithShape="0">
              <a:prstClr val="black">
                <a:alpha val="40000"/>
              </a:prstClr>
            </a:outerShdw>
          </a:effectLst>
        </p:spPr>
      </p:pic>
      <p:pic>
        <p:nvPicPr>
          <p:cNvPr id="49" name="图片 48" descr="QQ图片20171001140447"/>
          <p:cNvPicPr>
            <a:picLocks noChangeAspect="1"/>
          </p:cNvPicPr>
          <p:nvPr/>
        </p:nvPicPr>
        <p:blipFill>
          <a:blip r:embed="rId4" cstate="print"/>
          <a:stretch>
            <a:fillRect/>
          </a:stretch>
        </p:blipFill>
        <p:spPr>
          <a:xfrm>
            <a:off x="6282267" y="3714557"/>
            <a:ext cx="4326467" cy="2697480"/>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1401891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一、往届大赛回顾</a:t>
            </a:r>
          </a:p>
        </p:txBody>
      </p:sp>
      <p:sp>
        <p:nvSpPr>
          <p:cNvPr id="11" name="矩形 10"/>
          <p:cNvSpPr/>
          <p:nvPr/>
        </p:nvSpPr>
        <p:spPr>
          <a:xfrm>
            <a:off x="754063" y="1599974"/>
            <a:ext cx="2156442" cy="989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8" name="TextBox 16"/>
          <p:cNvSpPr txBox="1"/>
          <p:nvPr/>
        </p:nvSpPr>
        <p:spPr>
          <a:xfrm>
            <a:off x="641092" y="1105409"/>
            <a:ext cx="7900480" cy="461665"/>
          </a:xfrm>
          <a:prstGeom prst="rect">
            <a:avLst/>
          </a:prstGeom>
          <a:noFill/>
          <a:ln w="9525">
            <a:noFill/>
            <a:miter lim="800000"/>
            <a:headEnd/>
            <a:tailEnd/>
          </a:ln>
        </p:spPr>
        <p:txBody>
          <a:bodyPr wrap="square">
            <a:spAutoFit/>
          </a:bodyPr>
          <a:lstStyle>
            <a:defPPr>
              <a:defRPr lang="zh-CN"/>
            </a:defPPr>
            <a:lvl1pPr>
              <a:defRPr sz="2400" b="1">
                <a:solidFill>
                  <a:srgbClr val="595959"/>
                </a:solidFill>
                <a:latin typeface="Arial" panose="020B0604020202020204" pitchFamily="34" charset="0"/>
                <a:ea typeface="微软雅黑" panose="020B0503020204020204" pitchFamily="34" charset="-122"/>
              </a:defRPr>
            </a:lvl1pPr>
          </a:lstStyle>
          <a:p>
            <a:r>
              <a:rPr lang="zh-CN" altLang="en-US" dirty="0">
                <a:solidFill>
                  <a:srgbClr val="C00000"/>
                </a:solidFill>
                <a:effectLst>
                  <a:outerShdw blurRad="38100" dist="38100" dir="2700000" algn="tl">
                    <a:srgbClr val="000000">
                      <a:alpha val="43137"/>
                    </a:srgbClr>
                  </a:outerShdw>
                </a:effectLst>
              </a:rPr>
              <a:t>第三届四川省</a:t>
            </a:r>
            <a:r>
              <a:rPr lang="zh-CN" altLang="en-US" dirty="0">
                <a:effectLst>
                  <a:outerShdw blurRad="38100" dist="38100" dir="2700000" algn="tl">
                    <a:srgbClr val="000000">
                      <a:alpha val="43137"/>
                    </a:srgbClr>
                  </a:outerShdw>
                </a:effectLst>
              </a:rPr>
              <a:t>“互联网</a:t>
            </a:r>
            <a:r>
              <a:rPr lang="en-US" altLang="zh-CN" dirty="0">
                <a:effectLst>
                  <a:outerShdw blurRad="38100" dist="38100" dir="2700000" algn="tl">
                    <a:srgbClr val="000000">
                      <a:alpha val="43137"/>
                    </a:srgbClr>
                  </a:outerShdw>
                </a:effectLst>
              </a:rPr>
              <a:t>+</a:t>
            </a:r>
            <a:r>
              <a:rPr lang="zh-CN" altLang="en-US" dirty="0">
                <a:effectLst>
                  <a:outerShdw blurRad="38100" dist="38100" dir="2700000" algn="tl">
                    <a:srgbClr val="000000">
                      <a:alpha val="43137"/>
                    </a:srgbClr>
                  </a:outerShdw>
                </a:effectLst>
              </a:rPr>
              <a:t>” 大赛</a:t>
            </a:r>
            <a:r>
              <a:rPr lang="zh-CN" altLang="en-US" dirty="0">
                <a:solidFill>
                  <a:srgbClr val="C00000"/>
                </a:solidFill>
                <a:effectLst>
                  <a:outerShdw blurRad="38100" dist="38100" dir="2700000" algn="tl">
                    <a:srgbClr val="000000">
                      <a:alpha val="43137"/>
                    </a:srgbClr>
                  </a:outerShdw>
                </a:effectLst>
              </a:rPr>
              <a:t>国赛</a:t>
            </a:r>
            <a:r>
              <a:rPr lang="zh-CN" altLang="en-US" dirty="0">
                <a:effectLst>
                  <a:outerShdw blurRad="38100" dist="38100" dir="2700000" algn="tl">
                    <a:srgbClr val="000000">
                      <a:alpha val="43137"/>
                    </a:srgbClr>
                  </a:outerShdw>
                </a:effectLst>
              </a:rPr>
              <a:t>获奖情况</a:t>
            </a:r>
          </a:p>
        </p:txBody>
      </p:sp>
      <p:cxnSp>
        <p:nvCxnSpPr>
          <p:cNvPr id="36" name="直接连接符 35"/>
          <p:cNvCxnSpPr/>
          <p:nvPr/>
        </p:nvCxnSpPr>
        <p:spPr>
          <a:xfrm>
            <a:off x="739250" y="1759051"/>
            <a:ext cx="10081120" cy="0"/>
          </a:xfrm>
          <a:prstGeom prst="line">
            <a:avLst/>
          </a:prstGeom>
          <a:ln w="25400"/>
        </p:spPr>
        <p:style>
          <a:lnRef idx="2">
            <a:schemeClr val="accent1"/>
          </a:lnRef>
          <a:fillRef idx="0">
            <a:schemeClr val="accent1"/>
          </a:fillRef>
          <a:effectRef idx="1">
            <a:schemeClr val="accent1"/>
          </a:effectRef>
          <a:fontRef idx="minor">
            <a:schemeClr val="tx1"/>
          </a:fontRef>
        </p:style>
      </p:cxnSp>
      <p:sp>
        <p:nvSpPr>
          <p:cNvPr id="45" name="文本框 6"/>
          <p:cNvSpPr txBox="1"/>
          <p:nvPr/>
        </p:nvSpPr>
        <p:spPr>
          <a:xfrm>
            <a:off x="1420707" y="5127789"/>
            <a:ext cx="270933" cy="327660"/>
          </a:xfrm>
          <a:prstGeom prst="rect">
            <a:avLst/>
          </a:prstGeom>
          <a:noFill/>
        </p:spPr>
        <p:txBody>
          <a:bodyPr wrap="none" lIns="0" tIns="0" rIns="0" bIns="0" rtlCol="0" anchor="t">
            <a:spAutoFit/>
          </a:bodyPr>
          <a:lstStyle/>
          <a:p>
            <a:r>
              <a:rPr lang="zh-CN" altLang="en-US" sz="2100" b="1" dirty="0">
                <a:solidFill>
                  <a:schemeClr val="accent6"/>
                </a:solidFill>
                <a:latin typeface="微软雅黑" panose="020B0503020204020204" pitchFamily="34" charset="-122"/>
                <a:ea typeface="微软雅黑" panose="020B0503020204020204" pitchFamily="34" charset="-122"/>
                <a:sym typeface="+mn-ea"/>
              </a:rPr>
              <a:t>：</a:t>
            </a:r>
            <a:endParaRPr lang="zh-CN" altLang="en-US" sz="2100" b="1" dirty="0">
              <a:solidFill>
                <a:schemeClr val="accent6"/>
              </a:solidFill>
              <a:latin typeface="微软雅黑" panose="020B0503020204020204" pitchFamily="34" charset="-122"/>
              <a:ea typeface="微软雅黑" panose="020B0503020204020204" pitchFamily="34" charset="-122"/>
            </a:endParaRPr>
          </a:p>
        </p:txBody>
      </p:sp>
      <p:graphicFrame>
        <p:nvGraphicFramePr>
          <p:cNvPr id="14" name="表格 13"/>
          <p:cNvGraphicFramePr>
            <a:graphicFrameLocks noGrp="1"/>
          </p:cNvGraphicFramePr>
          <p:nvPr/>
        </p:nvGraphicFramePr>
        <p:xfrm>
          <a:off x="287355" y="2397718"/>
          <a:ext cx="5280587" cy="3491371"/>
        </p:xfrm>
        <a:graphic>
          <a:graphicData uri="http://schemas.openxmlformats.org/drawingml/2006/table">
            <a:tbl>
              <a:tblPr>
                <a:tableStyleId>{5C22544A-7EE6-4342-B048-85BDC9FD1C3A}</a:tableStyleId>
              </a:tblPr>
              <a:tblGrid>
                <a:gridCol w="672075">
                  <a:extLst>
                    <a:ext uri="{9D8B030D-6E8A-4147-A177-3AD203B41FA5}">
                      <a16:colId xmlns:a16="http://schemas.microsoft.com/office/drawing/2014/main" val="20000"/>
                    </a:ext>
                  </a:extLst>
                </a:gridCol>
                <a:gridCol w="2496277">
                  <a:extLst>
                    <a:ext uri="{9D8B030D-6E8A-4147-A177-3AD203B41FA5}">
                      <a16:colId xmlns:a16="http://schemas.microsoft.com/office/drawing/2014/main" val="20001"/>
                    </a:ext>
                  </a:extLst>
                </a:gridCol>
                <a:gridCol w="1258487">
                  <a:extLst>
                    <a:ext uri="{9D8B030D-6E8A-4147-A177-3AD203B41FA5}">
                      <a16:colId xmlns:a16="http://schemas.microsoft.com/office/drawing/2014/main" val="20002"/>
                    </a:ext>
                  </a:extLst>
                </a:gridCol>
                <a:gridCol w="853748">
                  <a:extLst>
                    <a:ext uri="{9D8B030D-6E8A-4147-A177-3AD203B41FA5}">
                      <a16:colId xmlns:a16="http://schemas.microsoft.com/office/drawing/2014/main" val="20003"/>
                    </a:ext>
                  </a:extLst>
                </a:gridCol>
              </a:tblGrid>
              <a:tr h="364067">
                <a:tc>
                  <a:txBody>
                    <a:bodyPr/>
                    <a:lstStyle/>
                    <a:p>
                      <a:pPr algn="ctr" fontAlgn="ctr"/>
                      <a:r>
                        <a:rPr lang="zh-CN" altLang="en-US" sz="1400" u="none" strike="noStrike" dirty="0">
                          <a:solidFill>
                            <a:schemeClr val="bg1"/>
                          </a:solidFill>
                          <a:effectLst/>
                        </a:rPr>
                        <a:t>序号</a:t>
                      </a:r>
                      <a:endParaRPr lang="zh-CN" altLang="en-US" sz="1400" b="1" i="0" u="none" strike="noStrike" dirty="0">
                        <a:solidFill>
                          <a:schemeClr val="bg1"/>
                        </a:solidFill>
                        <a:effectLst/>
                        <a:latin typeface="宋体" panose="02010600030101010101" pitchFamily="2" charset="-122"/>
                        <a:ea typeface="宋体" panose="02010600030101010101" pitchFamily="2" charset="-122"/>
                      </a:endParaRPr>
                    </a:p>
                  </a:txBody>
                  <a:tcPr marL="0" marR="0" marT="0" marB="0" anchor="ctr">
                    <a:solidFill>
                      <a:schemeClr val="accent1">
                        <a:lumMod val="75000"/>
                      </a:schemeClr>
                    </a:solidFill>
                  </a:tcPr>
                </a:tc>
                <a:tc>
                  <a:txBody>
                    <a:bodyPr/>
                    <a:lstStyle/>
                    <a:p>
                      <a:pPr algn="ctr" fontAlgn="ctr"/>
                      <a:r>
                        <a:rPr lang="zh-CN" altLang="en-US" sz="1400" u="none" strike="noStrike" dirty="0">
                          <a:solidFill>
                            <a:schemeClr val="bg1"/>
                          </a:solidFill>
                          <a:effectLst/>
                        </a:rPr>
                        <a:t>参赛项目</a:t>
                      </a:r>
                      <a:endParaRPr lang="zh-CN" altLang="en-US" sz="1400" b="1" i="0" u="none" strike="noStrike" dirty="0">
                        <a:solidFill>
                          <a:schemeClr val="bg1"/>
                        </a:solidFill>
                        <a:effectLst/>
                        <a:latin typeface="宋体" panose="02010600030101010101" pitchFamily="2" charset="-122"/>
                        <a:ea typeface="宋体" panose="02010600030101010101" pitchFamily="2" charset="-122"/>
                      </a:endParaRPr>
                    </a:p>
                  </a:txBody>
                  <a:tcPr marL="0" marR="0" marT="0" marB="0" anchor="ctr">
                    <a:solidFill>
                      <a:schemeClr val="accent1">
                        <a:lumMod val="75000"/>
                      </a:schemeClr>
                    </a:solidFill>
                  </a:tcPr>
                </a:tc>
                <a:tc>
                  <a:txBody>
                    <a:bodyPr/>
                    <a:lstStyle/>
                    <a:p>
                      <a:pPr algn="ctr" fontAlgn="ctr"/>
                      <a:r>
                        <a:rPr lang="zh-CN" altLang="en-US" sz="1400" u="none" strike="noStrike" dirty="0">
                          <a:solidFill>
                            <a:schemeClr val="bg1"/>
                          </a:solidFill>
                          <a:effectLst/>
                        </a:rPr>
                        <a:t>学校</a:t>
                      </a:r>
                      <a:endParaRPr lang="zh-CN" altLang="en-US" sz="1400" b="1" i="0" u="none" strike="noStrike" dirty="0">
                        <a:solidFill>
                          <a:schemeClr val="bg1"/>
                        </a:solidFill>
                        <a:effectLst/>
                        <a:latin typeface="宋体" panose="02010600030101010101" pitchFamily="2" charset="-122"/>
                        <a:ea typeface="宋体" panose="02010600030101010101" pitchFamily="2" charset="-122"/>
                      </a:endParaRPr>
                    </a:p>
                  </a:txBody>
                  <a:tcPr marL="0" marR="0" marT="0" marB="0" anchor="ctr">
                    <a:solidFill>
                      <a:schemeClr val="accent1">
                        <a:lumMod val="75000"/>
                      </a:schemeClr>
                    </a:solidFill>
                  </a:tcPr>
                </a:tc>
                <a:tc>
                  <a:txBody>
                    <a:bodyPr/>
                    <a:lstStyle/>
                    <a:p>
                      <a:pPr algn="ctr" fontAlgn="ctr"/>
                      <a:r>
                        <a:rPr lang="zh-CN" altLang="en-US" sz="1400" u="none" strike="noStrike" dirty="0">
                          <a:solidFill>
                            <a:schemeClr val="bg1"/>
                          </a:solidFill>
                          <a:effectLst/>
                        </a:rPr>
                        <a:t>获奖</a:t>
                      </a:r>
                      <a:endParaRPr lang="zh-CN" altLang="en-US" sz="1400" b="1" i="0" u="none" strike="noStrike" dirty="0">
                        <a:solidFill>
                          <a:schemeClr val="bg1"/>
                        </a:solidFill>
                        <a:effectLst/>
                        <a:latin typeface="宋体" panose="02010600030101010101" pitchFamily="2" charset="-122"/>
                        <a:ea typeface="宋体" panose="02010600030101010101" pitchFamily="2" charset="-122"/>
                      </a:endParaRPr>
                    </a:p>
                  </a:txBody>
                  <a:tcPr marL="0" marR="0" marT="0" marB="0" anchor="ctr">
                    <a:solidFill>
                      <a:schemeClr val="accent1">
                        <a:lumMod val="75000"/>
                      </a:schemeClr>
                    </a:solidFill>
                  </a:tcPr>
                </a:tc>
                <a:extLst>
                  <a:ext uri="{0D108BD9-81ED-4DB2-BD59-A6C34878D82A}">
                    <a16:rowId xmlns:a16="http://schemas.microsoft.com/office/drawing/2014/main" val="10000"/>
                  </a:ext>
                </a:extLst>
              </a:tr>
              <a:tr h="363963">
                <a:tc>
                  <a:txBody>
                    <a:bodyPr/>
                    <a:lstStyle/>
                    <a:p>
                      <a:pPr algn="ctr" fontAlgn="ctr"/>
                      <a:r>
                        <a:rPr lang="en-US" altLang="zh-CN" sz="1300" u="none" strike="noStrike" dirty="0">
                          <a:effectLst/>
                        </a:rPr>
                        <a:t>1</a:t>
                      </a:r>
                      <a:endParaRPr lang="en-US" altLang="zh-CN"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en-US" sz="1300" u="none" strike="noStrike" dirty="0">
                          <a:effectLst/>
                        </a:rPr>
                        <a:t>Lifeline</a:t>
                      </a:r>
                      <a:r>
                        <a:rPr lang="zh-CN" altLang="en-US" sz="1300" u="none" strike="noStrike" dirty="0">
                          <a:effectLst/>
                        </a:rPr>
                        <a:t>生命续航专家</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300" u="none" strike="noStrike">
                          <a:effectLst/>
                        </a:rPr>
                        <a:t>四川大学</a:t>
                      </a:r>
                      <a:endParaRPr lang="zh-CN" altLang="en-US" sz="13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300" u="none" strike="noStrike">
                          <a:effectLst/>
                        </a:rPr>
                        <a:t>金奖</a:t>
                      </a:r>
                      <a:endParaRPr lang="zh-CN" altLang="en-US" sz="13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extLst>
                  <a:ext uri="{0D108BD9-81ED-4DB2-BD59-A6C34878D82A}">
                    <a16:rowId xmlns:a16="http://schemas.microsoft.com/office/drawing/2014/main" val="10001"/>
                  </a:ext>
                </a:extLst>
              </a:tr>
              <a:tr h="215600">
                <a:tc>
                  <a:txBody>
                    <a:bodyPr/>
                    <a:lstStyle/>
                    <a:p>
                      <a:pPr algn="ctr" fontAlgn="ctr"/>
                      <a:r>
                        <a:rPr lang="en-US" altLang="zh-CN" sz="1300" u="none" strike="noStrike" dirty="0">
                          <a:effectLst/>
                        </a:rPr>
                        <a:t>2</a:t>
                      </a:r>
                      <a:endParaRPr lang="en-US" altLang="zh-CN"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en-US" altLang="zh-CN" sz="1300" u="none" strike="noStrike" dirty="0" err="1">
                          <a:effectLst/>
                        </a:rPr>
                        <a:t>DeepNet</a:t>
                      </a:r>
                      <a:r>
                        <a:rPr lang="zh-CN" altLang="en-US" sz="1300" u="none" strike="noStrike" dirty="0">
                          <a:effectLst/>
                        </a:rPr>
                        <a:t>肺结节人工智能</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300" u="none" strike="noStrike" dirty="0">
                          <a:effectLst/>
                        </a:rPr>
                        <a:t>四川大学</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300" u="none" strike="noStrike" dirty="0">
                          <a:effectLst/>
                        </a:rPr>
                        <a:t>金奖</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extLst>
                  <a:ext uri="{0D108BD9-81ED-4DB2-BD59-A6C34878D82A}">
                    <a16:rowId xmlns:a16="http://schemas.microsoft.com/office/drawing/2014/main" val="10002"/>
                  </a:ext>
                </a:extLst>
              </a:tr>
              <a:tr h="363963">
                <a:tc>
                  <a:txBody>
                    <a:bodyPr/>
                    <a:lstStyle/>
                    <a:p>
                      <a:pPr algn="ctr" fontAlgn="ctr"/>
                      <a:r>
                        <a:rPr lang="en-US" altLang="zh-CN" sz="1300" u="none" strike="noStrike">
                          <a:effectLst/>
                        </a:rPr>
                        <a:t>3</a:t>
                      </a:r>
                      <a:endParaRPr lang="en-US" altLang="zh-CN" sz="13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en-US" sz="1300" u="none" strike="noStrike" dirty="0" err="1">
                          <a:effectLst/>
                        </a:rPr>
                        <a:t>Niceky</a:t>
                      </a:r>
                      <a:r>
                        <a:rPr lang="zh-CN" altLang="en-US" sz="1300" u="none" strike="noStrike" dirty="0">
                          <a:effectLst/>
                        </a:rPr>
                        <a:t>自抗凝性高通量血液透析器</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300" u="none" strike="noStrike">
                          <a:effectLst/>
                        </a:rPr>
                        <a:t>四川大学</a:t>
                      </a:r>
                      <a:endParaRPr lang="zh-CN" altLang="en-US" sz="13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300" u="none" strike="noStrike">
                          <a:effectLst/>
                        </a:rPr>
                        <a:t>金奖</a:t>
                      </a:r>
                      <a:endParaRPr lang="zh-CN" altLang="en-US" sz="13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extLst>
                  <a:ext uri="{0D108BD9-81ED-4DB2-BD59-A6C34878D82A}">
                    <a16:rowId xmlns:a16="http://schemas.microsoft.com/office/drawing/2014/main" val="10003"/>
                  </a:ext>
                </a:extLst>
              </a:tr>
              <a:tr h="363963">
                <a:tc>
                  <a:txBody>
                    <a:bodyPr/>
                    <a:lstStyle/>
                    <a:p>
                      <a:pPr algn="ctr" fontAlgn="ctr"/>
                      <a:r>
                        <a:rPr lang="en-US" altLang="zh-CN" sz="1300" u="none" strike="noStrike" dirty="0">
                          <a:effectLst/>
                        </a:rPr>
                        <a:t>4</a:t>
                      </a:r>
                      <a:endParaRPr lang="en-US" altLang="zh-CN"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300" u="none" strike="noStrike" dirty="0">
                          <a:effectLst/>
                        </a:rPr>
                        <a:t>康君泰猪用饲料添加剂</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300" u="none" strike="noStrike" dirty="0">
                          <a:effectLst/>
                        </a:rPr>
                        <a:t>四川大学</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300" u="none" strike="noStrike" dirty="0">
                          <a:effectLst/>
                        </a:rPr>
                        <a:t>银奖</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extLst>
                  <a:ext uri="{0D108BD9-81ED-4DB2-BD59-A6C34878D82A}">
                    <a16:rowId xmlns:a16="http://schemas.microsoft.com/office/drawing/2014/main" val="10004"/>
                  </a:ext>
                </a:extLst>
              </a:tr>
              <a:tr h="363963">
                <a:tc>
                  <a:txBody>
                    <a:bodyPr/>
                    <a:lstStyle/>
                    <a:p>
                      <a:pPr algn="ctr" fontAlgn="ctr"/>
                      <a:r>
                        <a:rPr lang="en-US" altLang="zh-CN" sz="1300" u="none" strike="noStrike">
                          <a:effectLst/>
                        </a:rPr>
                        <a:t>5</a:t>
                      </a:r>
                      <a:endParaRPr lang="en-US" altLang="zh-CN" sz="13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300" u="none" strike="noStrike" dirty="0">
                          <a:effectLst/>
                        </a:rPr>
                        <a:t>卧龙风控云</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300" u="none" strike="noStrike">
                          <a:effectLst/>
                        </a:rPr>
                        <a:t>电子科技大学</a:t>
                      </a:r>
                      <a:endParaRPr lang="zh-CN" altLang="en-US" sz="13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300" u="none" strike="noStrike">
                          <a:effectLst/>
                        </a:rPr>
                        <a:t>银奖</a:t>
                      </a:r>
                      <a:endParaRPr lang="zh-CN" altLang="en-US" sz="13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extLst>
                  <a:ext uri="{0D108BD9-81ED-4DB2-BD59-A6C34878D82A}">
                    <a16:rowId xmlns:a16="http://schemas.microsoft.com/office/drawing/2014/main" val="10005"/>
                  </a:ext>
                </a:extLst>
              </a:tr>
              <a:tr h="363963">
                <a:tc>
                  <a:txBody>
                    <a:bodyPr/>
                    <a:lstStyle/>
                    <a:p>
                      <a:pPr algn="ctr" fontAlgn="ctr"/>
                      <a:r>
                        <a:rPr lang="en-US" altLang="zh-CN" sz="1300" u="none" strike="noStrike" dirty="0">
                          <a:effectLst/>
                        </a:rPr>
                        <a:t>6</a:t>
                      </a:r>
                      <a:endParaRPr lang="en-US" altLang="zh-CN"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300" u="none" strike="noStrike" dirty="0">
                          <a:effectLst/>
                        </a:rPr>
                        <a:t>凡米智能芯</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300" u="none" strike="noStrike" dirty="0">
                          <a:effectLst/>
                        </a:rPr>
                        <a:t>电子科技大学</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300" u="none" strike="noStrike" dirty="0">
                          <a:effectLst/>
                        </a:rPr>
                        <a:t>银奖</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extLst>
                  <a:ext uri="{0D108BD9-81ED-4DB2-BD59-A6C34878D82A}">
                    <a16:rowId xmlns:a16="http://schemas.microsoft.com/office/drawing/2014/main" val="10006"/>
                  </a:ext>
                </a:extLst>
              </a:tr>
              <a:tr h="363963">
                <a:tc>
                  <a:txBody>
                    <a:bodyPr/>
                    <a:lstStyle/>
                    <a:p>
                      <a:pPr algn="ctr" fontAlgn="ctr"/>
                      <a:r>
                        <a:rPr lang="en-US" altLang="zh-CN" sz="1300" u="none" strike="noStrike">
                          <a:effectLst/>
                        </a:rPr>
                        <a:t>7</a:t>
                      </a:r>
                      <a:endParaRPr lang="en-US" altLang="zh-CN" sz="13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300" u="none" strike="noStrike" dirty="0">
                          <a:effectLst/>
                        </a:rPr>
                        <a:t>电动汽车电池管理系统</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300" u="none" strike="noStrike" dirty="0">
                          <a:effectLst/>
                        </a:rPr>
                        <a:t>电子科技大学</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300" u="none" strike="noStrike">
                          <a:effectLst/>
                        </a:rPr>
                        <a:t>银奖</a:t>
                      </a:r>
                      <a:endParaRPr lang="zh-CN" altLang="en-US" sz="13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extLst>
                  <a:ext uri="{0D108BD9-81ED-4DB2-BD59-A6C34878D82A}">
                    <a16:rowId xmlns:a16="http://schemas.microsoft.com/office/drawing/2014/main" val="10007"/>
                  </a:ext>
                </a:extLst>
              </a:tr>
              <a:tr h="363963">
                <a:tc>
                  <a:txBody>
                    <a:bodyPr/>
                    <a:lstStyle/>
                    <a:p>
                      <a:pPr algn="ctr" fontAlgn="ctr"/>
                      <a:r>
                        <a:rPr lang="en-US" altLang="zh-CN" sz="1300" u="none" strike="noStrike" dirty="0">
                          <a:effectLst/>
                        </a:rPr>
                        <a:t>8</a:t>
                      </a:r>
                      <a:endParaRPr lang="en-US" altLang="zh-CN"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en-US" sz="1300" u="none" strike="noStrike" dirty="0">
                          <a:effectLst/>
                        </a:rPr>
                        <a:t>Reac-O2</a:t>
                      </a:r>
                      <a:r>
                        <a:rPr lang="zh-CN" altLang="en-US" sz="1300" u="none" strike="noStrike" dirty="0">
                          <a:effectLst/>
                        </a:rPr>
                        <a:t>污水处理剂</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300" u="none" strike="noStrike" dirty="0">
                          <a:effectLst/>
                        </a:rPr>
                        <a:t>西南石油大学</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300" u="none" strike="noStrike" dirty="0">
                          <a:effectLst/>
                        </a:rPr>
                        <a:t>银奖</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extLst>
                  <a:ext uri="{0D108BD9-81ED-4DB2-BD59-A6C34878D82A}">
                    <a16:rowId xmlns:a16="http://schemas.microsoft.com/office/drawing/2014/main" val="10008"/>
                  </a:ext>
                </a:extLst>
              </a:tr>
              <a:tr h="363963">
                <a:tc>
                  <a:txBody>
                    <a:bodyPr/>
                    <a:lstStyle/>
                    <a:p>
                      <a:pPr algn="ctr" fontAlgn="ctr"/>
                      <a:r>
                        <a:rPr lang="en-US" altLang="zh-CN" sz="1300" u="none" strike="noStrike">
                          <a:effectLst/>
                        </a:rPr>
                        <a:t>9</a:t>
                      </a:r>
                      <a:endParaRPr lang="en-US" altLang="zh-CN" sz="13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300" u="none" strike="noStrike">
                          <a:effectLst/>
                        </a:rPr>
                        <a:t>皮秒激光清洗</a:t>
                      </a:r>
                      <a:endParaRPr lang="zh-CN" altLang="en-US" sz="13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300" u="none" strike="noStrike">
                          <a:effectLst/>
                        </a:rPr>
                        <a:t>西南交通大学</a:t>
                      </a:r>
                      <a:endParaRPr lang="zh-CN" altLang="en-US" sz="13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300" u="none" strike="noStrike" dirty="0">
                          <a:effectLst/>
                        </a:rPr>
                        <a:t>银奖</a:t>
                      </a:r>
                      <a:endParaRPr lang="zh-CN" altLang="en-US" sz="13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extLst>
                  <a:ext uri="{0D108BD9-81ED-4DB2-BD59-A6C34878D82A}">
                    <a16:rowId xmlns:a16="http://schemas.microsoft.com/office/drawing/2014/main" val="10009"/>
                  </a:ext>
                </a:extLst>
              </a:tr>
            </a:tbl>
          </a:graphicData>
        </a:graphic>
      </p:graphicFrame>
      <p:sp>
        <p:nvSpPr>
          <p:cNvPr id="15" name="TextBox 45"/>
          <p:cNvSpPr txBox="1"/>
          <p:nvPr/>
        </p:nvSpPr>
        <p:spPr>
          <a:xfrm>
            <a:off x="1003589" y="1845701"/>
            <a:ext cx="4104456" cy="491067"/>
          </a:xfrm>
          <a:prstGeom prst="rect">
            <a:avLst/>
          </a:prstGeom>
          <a:noFill/>
        </p:spPr>
        <p:txBody>
          <a:bodyPr wrap="square" lIns="121917" tIns="60958" rIns="121917" bIns="60958"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全国决赛获奖名单</a:t>
            </a:r>
          </a:p>
        </p:txBody>
      </p:sp>
      <p:graphicFrame>
        <p:nvGraphicFramePr>
          <p:cNvPr id="16" name="表格 15"/>
          <p:cNvGraphicFramePr>
            <a:graphicFrameLocks noGrp="1"/>
          </p:cNvGraphicFramePr>
          <p:nvPr/>
        </p:nvGraphicFramePr>
        <p:xfrm>
          <a:off x="5894413" y="1921932"/>
          <a:ext cx="6144681" cy="4355980"/>
        </p:xfrm>
        <a:graphic>
          <a:graphicData uri="http://schemas.openxmlformats.org/drawingml/2006/table">
            <a:tbl>
              <a:tblPr>
                <a:tableStyleId>{5C22544A-7EE6-4342-B048-85BDC9FD1C3A}</a:tableStyleId>
              </a:tblPr>
              <a:tblGrid>
                <a:gridCol w="576064">
                  <a:extLst>
                    <a:ext uri="{9D8B030D-6E8A-4147-A177-3AD203B41FA5}">
                      <a16:colId xmlns:a16="http://schemas.microsoft.com/office/drawing/2014/main" val="20000"/>
                    </a:ext>
                  </a:extLst>
                </a:gridCol>
                <a:gridCol w="3081908">
                  <a:extLst>
                    <a:ext uri="{9D8B030D-6E8A-4147-A177-3AD203B41FA5}">
                      <a16:colId xmlns:a16="http://schemas.microsoft.com/office/drawing/2014/main" val="20001"/>
                    </a:ext>
                  </a:extLst>
                </a:gridCol>
                <a:gridCol w="1493257">
                  <a:extLst>
                    <a:ext uri="{9D8B030D-6E8A-4147-A177-3AD203B41FA5}">
                      <a16:colId xmlns:a16="http://schemas.microsoft.com/office/drawing/2014/main" val="20002"/>
                    </a:ext>
                  </a:extLst>
                </a:gridCol>
                <a:gridCol w="993452">
                  <a:extLst>
                    <a:ext uri="{9D8B030D-6E8A-4147-A177-3AD203B41FA5}">
                      <a16:colId xmlns:a16="http://schemas.microsoft.com/office/drawing/2014/main" val="20003"/>
                    </a:ext>
                  </a:extLst>
                </a:gridCol>
              </a:tblGrid>
              <a:tr h="213360">
                <a:tc>
                  <a:txBody>
                    <a:bodyPr/>
                    <a:lstStyle/>
                    <a:p>
                      <a:pPr algn="ctr" fontAlgn="ctr"/>
                      <a:r>
                        <a:rPr lang="zh-CN" altLang="en-US" sz="1400" b="1" u="none" strike="noStrike" dirty="0">
                          <a:solidFill>
                            <a:schemeClr val="bg1"/>
                          </a:solidFill>
                          <a:effectLst/>
                        </a:rPr>
                        <a:t>序号</a:t>
                      </a:r>
                      <a:endParaRPr lang="zh-CN" altLang="en-US" sz="1400" b="1" i="0" u="none" strike="noStrike" dirty="0">
                        <a:solidFill>
                          <a:schemeClr val="bg1"/>
                        </a:solidFill>
                        <a:effectLst/>
                        <a:latin typeface="宋体" panose="02010600030101010101" pitchFamily="2" charset="-122"/>
                        <a:ea typeface="宋体" panose="02010600030101010101" pitchFamily="2" charset="-122"/>
                      </a:endParaRPr>
                    </a:p>
                  </a:txBody>
                  <a:tcPr marL="0" marR="0" marT="0" marB="0" anchor="ctr">
                    <a:solidFill>
                      <a:schemeClr val="accent1">
                        <a:lumMod val="75000"/>
                      </a:schemeClr>
                    </a:solidFill>
                  </a:tcPr>
                </a:tc>
                <a:tc>
                  <a:txBody>
                    <a:bodyPr/>
                    <a:lstStyle/>
                    <a:p>
                      <a:pPr algn="ctr" fontAlgn="ctr"/>
                      <a:r>
                        <a:rPr lang="zh-CN" altLang="en-US" sz="1400" b="1" u="none" strike="noStrike" dirty="0">
                          <a:solidFill>
                            <a:schemeClr val="bg1"/>
                          </a:solidFill>
                          <a:effectLst/>
                        </a:rPr>
                        <a:t>参赛项目</a:t>
                      </a:r>
                      <a:endParaRPr lang="zh-CN" altLang="en-US" sz="1400" b="1" i="0" u="none" strike="noStrike" dirty="0">
                        <a:solidFill>
                          <a:schemeClr val="bg1"/>
                        </a:solidFill>
                        <a:effectLst/>
                        <a:latin typeface="宋体" panose="02010600030101010101" pitchFamily="2" charset="-122"/>
                        <a:ea typeface="宋体" panose="02010600030101010101" pitchFamily="2" charset="-122"/>
                      </a:endParaRPr>
                    </a:p>
                  </a:txBody>
                  <a:tcPr marL="0" marR="0" marT="0" marB="0" anchor="ctr">
                    <a:solidFill>
                      <a:schemeClr val="accent1">
                        <a:lumMod val="75000"/>
                      </a:schemeClr>
                    </a:solidFill>
                  </a:tcPr>
                </a:tc>
                <a:tc>
                  <a:txBody>
                    <a:bodyPr/>
                    <a:lstStyle/>
                    <a:p>
                      <a:pPr algn="ctr" fontAlgn="ctr"/>
                      <a:r>
                        <a:rPr lang="zh-CN" altLang="en-US" sz="1400" b="1" u="none" strike="noStrike" dirty="0">
                          <a:solidFill>
                            <a:schemeClr val="bg1"/>
                          </a:solidFill>
                          <a:effectLst/>
                        </a:rPr>
                        <a:t>学校</a:t>
                      </a:r>
                      <a:endParaRPr lang="zh-CN" altLang="en-US" sz="1400" b="1" i="0" u="none" strike="noStrike" dirty="0">
                        <a:solidFill>
                          <a:schemeClr val="bg1"/>
                        </a:solidFill>
                        <a:effectLst/>
                        <a:latin typeface="宋体" panose="02010600030101010101" pitchFamily="2" charset="-122"/>
                        <a:ea typeface="宋体" panose="02010600030101010101" pitchFamily="2" charset="-122"/>
                      </a:endParaRPr>
                    </a:p>
                  </a:txBody>
                  <a:tcPr marL="0" marR="0" marT="0" marB="0" anchor="ctr">
                    <a:solidFill>
                      <a:schemeClr val="accent1">
                        <a:lumMod val="75000"/>
                      </a:schemeClr>
                    </a:solidFill>
                  </a:tcPr>
                </a:tc>
                <a:tc>
                  <a:txBody>
                    <a:bodyPr/>
                    <a:lstStyle/>
                    <a:p>
                      <a:pPr algn="ctr" fontAlgn="ctr"/>
                      <a:r>
                        <a:rPr lang="zh-CN" altLang="en-US" sz="1400" b="1" u="none" strike="noStrike" dirty="0">
                          <a:solidFill>
                            <a:schemeClr val="bg1"/>
                          </a:solidFill>
                          <a:effectLst/>
                        </a:rPr>
                        <a:t>获奖</a:t>
                      </a:r>
                      <a:endParaRPr lang="zh-CN" altLang="en-US" sz="1400" b="1" i="0" u="none" strike="noStrike" dirty="0">
                        <a:solidFill>
                          <a:schemeClr val="bg1"/>
                        </a:solidFill>
                        <a:effectLst/>
                        <a:latin typeface="宋体" panose="02010600030101010101" pitchFamily="2" charset="-122"/>
                        <a:ea typeface="宋体" panose="02010600030101010101" pitchFamily="2" charset="-122"/>
                      </a:endParaRPr>
                    </a:p>
                  </a:txBody>
                  <a:tcPr marL="0" marR="0" marT="0" marB="0" anchor="ctr">
                    <a:solidFill>
                      <a:schemeClr val="accent1">
                        <a:lumMod val="75000"/>
                      </a:schemeClr>
                    </a:solidFill>
                  </a:tcPr>
                </a:tc>
                <a:extLst>
                  <a:ext uri="{0D108BD9-81ED-4DB2-BD59-A6C34878D82A}">
                    <a16:rowId xmlns:a16="http://schemas.microsoft.com/office/drawing/2014/main" val="10000"/>
                  </a:ext>
                </a:extLst>
              </a:tr>
              <a:tr h="207131">
                <a:tc>
                  <a:txBody>
                    <a:bodyPr/>
                    <a:lstStyle/>
                    <a:p>
                      <a:pPr algn="ctr" fontAlgn="ctr"/>
                      <a:r>
                        <a:rPr lang="en-US" altLang="zh-CN" sz="1200" u="none" strike="noStrike" dirty="0">
                          <a:effectLst/>
                        </a:rPr>
                        <a:t>1</a:t>
                      </a:r>
                      <a:endParaRPr lang="en-US" altLang="zh-CN"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en-US" altLang="zh-CN" sz="1200" u="none" strike="noStrike" dirty="0" err="1">
                          <a:effectLst/>
                        </a:rPr>
                        <a:t>iElectric</a:t>
                      </a:r>
                      <a:r>
                        <a:rPr lang="zh-CN" altLang="en-US" sz="1200" u="none" strike="noStrike" dirty="0">
                          <a:effectLst/>
                        </a:rPr>
                        <a:t>电力电子云端实验平台</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dirty="0">
                          <a:effectLst/>
                        </a:rPr>
                        <a:t>西南交通大学</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dirty="0">
                          <a:effectLst/>
                        </a:rPr>
                        <a:t>铜奖</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extLst>
                  <a:ext uri="{0D108BD9-81ED-4DB2-BD59-A6C34878D82A}">
                    <a16:rowId xmlns:a16="http://schemas.microsoft.com/office/drawing/2014/main" val="10001"/>
                  </a:ext>
                </a:extLst>
              </a:tr>
              <a:tr h="207131">
                <a:tc>
                  <a:txBody>
                    <a:bodyPr/>
                    <a:lstStyle/>
                    <a:p>
                      <a:pPr algn="ctr" fontAlgn="ctr"/>
                      <a:r>
                        <a:rPr lang="en-US" altLang="zh-CN" sz="1200" u="none" strike="noStrike" dirty="0">
                          <a:effectLst/>
                        </a:rPr>
                        <a:t>2</a:t>
                      </a:r>
                      <a:endParaRPr lang="en-US" altLang="zh-CN"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车载互联优化操纵驾驶节能指导装置</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西南交通大学</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铜奖</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extLst>
                  <a:ext uri="{0D108BD9-81ED-4DB2-BD59-A6C34878D82A}">
                    <a16:rowId xmlns:a16="http://schemas.microsoft.com/office/drawing/2014/main" val="10002"/>
                  </a:ext>
                </a:extLst>
              </a:tr>
              <a:tr h="207131">
                <a:tc>
                  <a:txBody>
                    <a:bodyPr/>
                    <a:lstStyle/>
                    <a:p>
                      <a:pPr algn="ctr" fontAlgn="ctr"/>
                      <a:r>
                        <a:rPr lang="en-US" altLang="zh-CN" sz="1200" u="none" strike="noStrike" dirty="0">
                          <a:effectLst/>
                        </a:rPr>
                        <a:t>3</a:t>
                      </a:r>
                      <a:endParaRPr lang="en-US" altLang="zh-CN"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dirty="0">
                          <a:effectLst/>
                        </a:rPr>
                        <a:t>净水浮萍</a:t>
                      </a:r>
                      <a:r>
                        <a:rPr lang="en-US" altLang="zh-CN" sz="1200" u="none" strike="noStrike" dirty="0">
                          <a:effectLst/>
                        </a:rPr>
                        <a:t>——</a:t>
                      </a:r>
                      <a:r>
                        <a:rPr lang="zh-CN" altLang="en-US" sz="1200" u="none" strike="noStrike" dirty="0">
                          <a:effectLst/>
                        </a:rPr>
                        <a:t>全天候自动化鱼塘管家</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a:effectLst/>
                        </a:rPr>
                        <a:t>西南交通大学</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a:effectLst/>
                        </a:rPr>
                        <a:t>铜奖</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extLst>
                  <a:ext uri="{0D108BD9-81ED-4DB2-BD59-A6C34878D82A}">
                    <a16:rowId xmlns:a16="http://schemas.microsoft.com/office/drawing/2014/main" val="10003"/>
                  </a:ext>
                </a:extLst>
              </a:tr>
              <a:tr h="207131">
                <a:tc>
                  <a:txBody>
                    <a:bodyPr/>
                    <a:lstStyle/>
                    <a:p>
                      <a:pPr marL="0" algn="ctr" defTabSz="914400" rtl="0" eaLnBrk="1" fontAlgn="ctr" latinLnBrk="0" hangingPunct="1"/>
                      <a:r>
                        <a:rPr lang="en-US" altLang="zh-CN" sz="1200" u="none" strike="noStrike" kern="1200" dirty="0">
                          <a:solidFill>
                            <a:schemeClr val="dk1"/>
                          </a:solidFill>
                          <a:effectLst/>
                          <a:latin typeface="+mn-lt"/>
                          <a:ea typeface="+mn-ea"/>
                          <a:cs typeface="+mn-cs"/>
                        </a:rPr>
                        <a:t>4</a:t>
                      </a:r>
                    </a:p>
                  </a:txBody>
                  <a:tcPr marL="0" marR="0" marT="0" marB="0" anchor="ctr">
                    <a:solidFill>
                      <a:schemeClr val="accent1">
                        <a:lumMod val="40000"/>
                        <a:lumOff val="60000"/>
                      </a:schemeClr>
                    </a:solidFill>
                  </a:tcPr>
                </a:tc>
                <a:tc>
                  <a:txBody>
                    <a:bodyPr/>
                    <a:lstStyle/>
                    <a:p>
                      <a:pPr marL="0" algn="ctr" defTabSz="914400" rtl="0" eaLnBrk="1" fontAlgn="ctr" latinLnBrk="0" hangingPunct="1"/>
                      <a:r>
                        <a:rPr lang="zh-CN" altLang="en-US" sz="1200" u="none" strike="noStrike" kern="1200" dirty="0">
                          <a:solidFill>
                            <a:schemeClr val="dk1"/>
                          </a:solidFill>
                          <a:effectLst/>
                          <a:latin typeface="+mn-lt"/>
                          <a:ea typeface="+mn-ea"/>
                          <a:cs typeface="+mn-cs"/>
                        </a:rPr>
                        <a:t>指静脉活体生物识别技术</a:t>
                      </a:r>
                    </a:p>
                  </a:txBody>
                  <a:tcPr marL="0" marR="0" marT="0" marB="0" anchor="ctr">
                    <a:solidFill>
                      <a:schemeClr val="accent1">
                        <a:lumMod val="40000"/>
                        <a:lumOff val="60000"/>
                      </a:schemeClr>
                    </a:solidFill>
                  </a:tcPr>
                </a:tc>
                <a:tc>
                  <a:txBody>
                    <a:bodyPr/>
                    <a:lstStyle/>
                    <a:p>
                      <a:pPr marL="0" algn="ctr" defTabSz="914400" rtl="0" eaLnBrk="1" fontAlgn="ctr" latinLnBrk="0" hangingPunct="1"/>
                      <a:r>
                        <a:rPr lang="zh-CN" altLang="en-US" sz="1200" u="none" strike="noStrike" kern="1200" dirty="0">
                          <a:solidFill>
                            <a:schemeClr val="dk1"/>
                          </a:solidFill>
                          <a:effectLst/>
                          <a:latin typeface="+mn-lt"/>
                          <a:ea typeface="+mn-ea"/>
                          <a:cs typeface="+mn-cs"/>
                        </a:rPr>
                        <a:t>电子科技大学</a:t>
                      </a:r>
                    </a:p>
                  </a:txBody>
                  <a:tcPr marL="0" marR="0" marT="0" marB="0" anchor="ctr">
                    <a:solidFill>
                      <a:schemeClr val="accent1">
                        <a:lumMod val="40000"/>
                        <a:lumOff val="60000"/>
                      </a:schemeClr>
                    </a:solidFill>
                  </a:tcPr>
                </a:tc>
                <a:tc>
                  <a:txBody>
                    <a:bodyPr/>
                    <a:lstStyle/>
                    <a:p>
                      <a:pPr marL="0" algn="ctr" defTabSz="914400" rtl="0" eaLnBrk="1" fontAlgn="ctr" latinLnBrk="0" hangingPunct="1"/>
                      <a:r>
                        <a:rPr lang="zh-CN" altLang="en-US" sz="1200" u="none" strike="noStrike" kern="1200" dirty="0">
                          <a:solidFill>
                            <a:schemeClr val="dk1"/>
                          </a:solidFill>
                          <a:effectLst/>
                          <a:latin typeface="+mn-lt"/>
                          <a:ea typeface="+mn-ea"/>
                          <a:cs typeface="+mn-cs"/>
                        </a:rPr>
                        <a:t>铜奖</a:t>
                      </a:r>
                    </a:p>
                  </a:txBody>
                  <a:tcPr marL="0" marR="0" marT="0" marB="0" anchor="ctr">
                    <a:solidFill>
                      <a:schemeClr val="accent1">
                        <a:lumMod val="40000"/>
                        <a:lumOff val="60000"/>
                      </a:schemeClr>
                    </a:solidFill>
                  </a:tcPr>
                </a:tc>
                <a:extLst>
                  <a:ext uri="{0D108BD9-81ED-4DB2-BD59-A6C34878D82A}">
                    <a16:rowId xmlns:a16="http://schemas.microsoft.com/office/drawing/2014/main" val="10004"/>
                  </a:ext>
                </a:extLst>
              </a:tr>
              <a:tr h="207131">
                <a:tc>
                  <a:txBody>
                    <a:bodyPr/>
                    <a:lstStyle/>
                    <a:p>
                      <a:pPr algn="ctr" fontAlgn="ctr"/>
                      <a:r>
                        <a:rPr lang="en-US" altLang="zh-CN" sz="1200" u="none" strike="noStrike">
                          <a:effectLst/>
                        </a:rPr>
                        <a:t>5</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en-US" sz="1200" u="none" strike="noStrike">
                          <a:effectLst/>
                        </a:rPr>
                        <a:t>e</a:t>
                      </a:r>
                      <a:r>
                        <a:rPr lang="zh-CN" altLang="en-US" sz="1200" u="none" strike="noStrike">
                          <a:effectLst/>
                        </a:rPr>
                        <a:t>修就好</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dirty="0">
                          <a:effectLst/>
                        </a:rPr>
                        <a:t>西南石油大学</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dirty="0">
                          <a:effectLst/>
                        </a:rPr>
                        <a:t>铜奖</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extLst>
                  <a:ext uri="{0D108BD9-81ED-4DB2-BD59-A6C34878D82A}">
                    <a16:rowId xmlns:a16="http://schemas.microsoft.com/office/drawing/2014/main" val="10005"/>
                  </a:ext>
                </a:extLst>
              </a:tr>
              <a:tr h="207131">
                <a:tc>
                  <a:txBody>
                    <a:bodyPr/>
                    <a:lstStyle/>
                    <a:p>
                      <a:pPr marL="0" algn="ctr" defTabSz="914400" rtl="0" eaLnBrk="1" fontAlgn="ctr" latinLnBrk="0" hangingPunct="1"/>
                      <a:r>
                        <a:rPr lang="en-US" altLang="zh-CN" sz="1200" u="none" strike="noStrike" kern="1200" dirty="0">
                          <a:solidFill>
                            <a:schemeClr val="dk1"/>
                          </a:solidFill>
                          <a:effectLst/>
                          <a:latin typeface="+mn-lt"/>
                          <a:ea typeface="+mn-ea"/>
                          <a:cs typeface="+mn-cs"/>
                        </a:rPr>
                        <a:t>6</a:t>
                      </a:r>
                    </a:p>
                  </a:txBody>
                  <a:tcPr marL="0" marR="0" marT="0" marB="0" anchor="ctr">
                    <a:solidFill>
                      <a:schemeClr val="accent1">
                        <a:lumMod val="40000"/>
                        <a:lumOff val="60000"/>
                      </a:schemeClr>
                    </a:solidFill>
                  </a:tcPr>
                </a:tc>
                <a:tc>
                  <a:txBody>
                    <a:bodyPr/>
                    <a:lstStyle/>
                    <a:p>
                      <a:pPr marL="0" algn="ctr" defTabSz="914400" rtl="0" eaLnBrk="1" fontAlgn="ctr" latinLnBrk="0" hangingPunct="1"/>
                      <a:r>
                        <a:rPr lang="zh-CN" altLang="en-US" sz="1200" u="none" strike="noStrike" kern="1200" dirty="0">
                          <a:solidFill>
                            <a:schemeClr val="dk1"/>
                          </a:solidFill>
                          <a:effectLst/>
                          <a:latin typeface="+mn-lt"/>
                          <a:ea typeface="+mn-ea"/>
                          <a:cs typeface="+mn-cs"/>
                        </a:rPr>
                        <a:t>微风双驱动风力发电机</a:t>
                      </a:r>
                    </a:p>
                  </a:txBody>
                  <a:tcPr marL="0" marR="0" marT="0" marB="0" anchor="ctr">
                    <a:solidFill>
                      <a:schemeClr val="accent1">
                        <a:lumMod val="40000"/>
                        <a:lumOff val="60000"/>
                      </a:schemeClr>
                    </a:solidFill>
                  </a:tcPr>
                </a:tc>
                <a:tc>
                  <a:txBody>
                    <a:bodyPr/>
                    <a:lstStyle/>
                    <a:p>
                      <a:pPr marL="0" algn="ctr" defTabSz="914400" rtl="0" eaLnBrk="1" fontAlgn="ctr" latinLnBrk="0" hangingPunct="1"/>
                      <a:r>
                        <a:rPr lang="zh-CN" altLang="en-US" sz="1200" u="none" strike="noStrike" kern="1200" dirty="0">
                          <a:solidFill>
                            <a:schemeClr val="dk1"/>
                          </a:solidFill>
                          <a:effectLst/>
                          <a:latin typeface="+mn-lt"/>
                          <a:ea typeface="+mn-ea"/>
                          <a:cs typeface="+mn-cs"/>
                        </a:rPr>
                        <a:t>西南石油大学</a:t>
                      </a:r>
                    </a:p>
                  </a:txBody>
                  <a:tcPr marL="0" marR="0" marT="0" marB="0" anchor="ctr">
                    <a:solidFill>
                      <a:schemeClr val="accent1">
                        <a:lumMod val="40000"/>
                        <a:lumOff val="60000"/>
                      </a:schemeClr>
                    </a:solidFill>
                  </a:tcPr>
                </a:tc>
                <a:tc>
                  <a:txBody>
                    <a:bodyPr/>
                    <a:lstStyle/>
                    <a:p>
                      <a:pPr marL="0" algn="ctr" defTabSz="914400" rtl="0" eaLnBrk="1" fontAlgn="ctr" latinLnBrk="0" hangingPunct="1"/>
                      <a:r>
                        <a:rPr lang="zh-CN" altLang="en-US" sz="1200" u="none" strike="noStrike" kern="1200" dirty="0">
                          <a:solidFill>
                            <a:schemeClr val="dk1"/>
                          </a:solidFill>
                          <a:effectLst/>
                          <a:latin typeface="+mn-lt"/>
                          <a:ea typeface="+mn-ea"/>
                          <a:cs typeface="+mn-cs"/>
                        </a:rPr>
                        <a:t>铜奖</a:t>
                      </a:r>
                    </a:p>
                  </a:txBody>
                  <a:tcPr marL="0" marR="0" marT="0" marB="0" anchor="ctr">
                    <a:solidFill>
                      <a:schemeClr val="accent1">
                        <a:lumMod val="40000"/>
                        <a:lumOff val="60000"/>
                      </a:schemeClr>
                    </a:solidFill>
                  </a:tcPr>
                </a:tc>
                <a:extLst>
                  <a:ext uri="{0D108BD9-81ED-4DB2-BD59-A6C34878D82A}">
                    <a16:rowId xmlns:a16="http://schemas.microsoft.com/office/drawing/2014/main" val="10006"/>
                  </a:ext>
                </a:extLst>
              </a:tr>
              <a:tr h="207131">
                <a:tc>
                  <a:txBody>
                    <a:bodyPr/>
                    <a:lstStyle/>
                    <a:p>
                      <a:pPr algn="ctr" fontAlgn="ctr"/>
                      <a:r>
                        <a:rPr lang="en-US" altLang="zh-CN" sz="1200" u="none" strike="noStrike" dirty="0">
                          <a:effectLst/>
                        </a:rPr>
                        <a:t>7</a:t>
                      </a:r>
                      <a:endParaRPr lang="en-US" altLang="zh-CN"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dirty="0">
                          <a:effectLst/>
                        </a:rPr>
                        <a:t>“绿护法” 一种绿色可循环的防腐涂料</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a:effectLst/>
                        </a:rPr>
                        <a:t>西南石油大学</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a:effectLst/>
                        </a:rPr>
                        <a:t>铜奖</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extLst>
                  <a:ext uri="{0D108BD9-81ED-4DB2-BD59-A6C34878D82A}">
                    <a16:rowId xmlns:a16="http://schemas.microsoft.com/office/drawing/2014/main" val="10007"/>
                  </a:ext>
                </a:extLst>
              </a:tr>
              <a:tr h="207131">
                <a:tc>
                  <a:txBody>
                    <a:bodyPr/>
                    <a:lstStyle/>
                    <a:p>
                      <a:pPr algn="ctr" fontAlgn="ctr"/>
                      <a:r>
                        <a:rPr lang="en-US" altLang="zh-CN" sz="1200" u="none" strike="noStrike" dirty="0">
                          <a:effectLst/>
                        </a:rPr>
                        <a:t>8</a:t>
                      </a:r>
                      <a:endParaRPr lang="en-US" altLang="zh-CN"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“创联”基坑安全管家</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西南科技大学</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铜奖</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extLst>
                  <a:ext uri="{0D108BD9-81ED-4DB2-BD59-A6C34878D82A}">
                    <a16:rowId xmlns:a16="http://schemas.microsoft.com/office/drawing/2014/main" val="10008"/>
                  </a:ext>
                </a:extLst>
              </a:tr>
              <a:tr h="207131">
                <a:tc>
                  <a:txBody>
                    <a:bodyPr/>
                    <a:lstStyle/>
                    <a:p>
                      <a:pPr algn="ctr" fontAlgn="ctr"/>
                      <a:r>
                        <a:rPr lang="en-US" altLang="zh-CN" sz="1200" u="none" strike="noStrike">
                          <a:effectLst/>
                        </a:rPr>
                        <a:t>9</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dirty="0">
                          <a:effectLst/>
                        </a:rPr>
                        <a:t>智能机器人通用导航系统</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a:effectLst/>
                        </a:rPr>
                        <a:t>成都信息工程大学</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a:effectLst/>
                        </a:rPr>
                        <a:t>铜奖</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extLst>
                  <a:ext uri="{0D108BD9-81ED-4DB2-BD59-A6C34878D82A}">
                    <a16:rowId xmlns:a16="http://schemas.microsoft.com/office/drawing/2014/main" val="10009"/>
                  </a:ext>
                </a:extLst>
              </a:tr>
              <a:tr h="207131">
                <a:tc>
                  <a:txBody>
                    <a:bodyPr/>
                    <a:lstStyle/>
                    <a:p>
                      <a:pPr algn="ctr" fontAlgn="ctr"/>
                      <a:r>
                        <a:rPr lang="en-US" altLang="zh-CN" sz="1200" u="none" strike="noStrike" dirty="0">
                          <a:effectLst/>
                        </a:rPr>
                        <a:t>10</a:t>
                      </a:r>
                      <a:endParaRPr lang="en-US" altLang="zh-CN"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人工影响天气地面作业数据自动采集系统</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成都信息工程大学</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铜奖</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extLst>
                  <a:ext uri="{0D108BD9-81ED-4DB2-BD59-A6C34878D82A}">
                    <a16:rowId xmlns:a16="http://schemas.microsoft.com/office/drawing/2014/main" val="10010"/>
                  </a:ext>
                </a:extLst>
              </a:tr>
              <a:tr h="207131">
                <a:tc>
                  <a:txBody>
                    <a:bodyPr/>
                    <a:lstStyle/>
                    <a:p>
                      <a:pPr algn="ctr" fontAlgn="ctr"/>
                      <a:r>
                        <a:rPr lang="en-US" altLang="zh-CN" sz="1200" u="none" strike="noStrike">
                          <a:effectLst/>
                        </a:rPr>
                        <a:t>11</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dirty="0">
                          <a:effectLst/>
                        </a:rPr>
                        <a:t>基于机器人的自闭症儿童教育康复平台</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dirty="0">
                          <a:effectLst/>
                        </a:rPr>
                        <a:t>西华大学</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a:effectLst/>
                        </a:rPr>
                        <a:t>铜奖</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extLst>
                  <a:ext uri="{0D108BD9-81ED-4DB2-BD59-A6C34878D82A}">
                    <a16:rowId xmlns:a16="http://schemas.microsoft.com/office/drawing/2014/main" val="10011"/>
                  </a:ext>
                </a:extLst>
              </a:tr>
              <a:tr h="207131">
                <a:tc>
                  <a:txBody>
                    <a:bodyPr/>
                    <a:lstStyle/>
                    <a:p>
                      <a:pPr algn="ctr" fontAlgn="ctr"/>
                      <a:r>
                        <a:rPr lang="en-US" altLang="zh-CN" sz="1200" u="none" strike="noStrike" dirty="0">
                          <a:effectLst/>
                        </a:rPr>
                        <a:t>12</a:t>
                      </a:r>
                      <a:endParaRPr lang="en-US" altLang="zh-CN"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绿芯新型静电纺丝机的推广及智能包装的应用</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四川农业大学</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铜奖</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extLst>
                  <a:ext uri="{0D108BD9-81ED-4DB2-BD59-A6C34878D82A}">
                    <a16:rowId xmlns:a16="http://schemas.microsoft.com/office/drawing/2014/main" val="10012"/>
                  </a:ext>
                </a:extLst>
              </a:tr>
              <a:tr h="207131">
                <a:tc>
                  <a:txBody>
                    <a:bodyPr/>
                    <a:lstStyle/>
                    <a:p>
                      <a:pPr algn="ctr" fontAlgn="ctr"/>
                      <a:r>
                        <a:rPr lang="en-US" altLang="zh-CN" sz="1200" u="none" strike="noStrike">
                          <a:effectLst/>
                        </a:rPr>
                        <a:t>13</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a:effectLst/>
                        </a:rPr>
                        <a:t>有人家海外民宿</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dirty="0">
                          <a:effectLst/>
                        </a:rPr>
                        <a:t>川北医学院</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a:effectLst/>
                        </a:rPr>
                        <a:t>铜奖</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extLst>
                  <a:ext uri="{0D108BD9-81ED-4DB2-BD59-A6C34878D82A}">
                    <a16:rowId xmlns:a16="http://schemas.microsoft.com/office/drawing/2014/main" val="10013"/>
                  </a:ext>
                </a:extLst>
              </a:tr>
              <a:tr h="207131">
                <a:tc>
                  <a:txBody>
                    <a:bodyPr/>
                    <a:lstStyle/>
                    <a:p>
                      <a:pPr algn="ctr" fontAlgn="ctr"/>
                      <a:r>
                        <a:rPr lang="en-US" altLang="zh-CN" sz="1200" u="none" strike="noStrike" dirty="0">
                          <a:effectLst/>
                        </a:rPr>
                        <a:t>14</a:t>
                      </a:r>
                      <a:endParaRPr lang="en-US" altLang="zh-CN"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心家公益：为弱势群体设计心中的家</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西南民族大学</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铜奖</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extLst>
                  <a:ext uri="{0D108BD9-81ED-4DB2-BD59-A6C34878D82A}">
                    <a16:rowId xmlns:a16="http://schemas.microsoft.com/office/drawing/2014/main" val="10014"/>
                  </a:ext>
                </a:extLst>
              </a:tr>
              <a:tr h="207131">
                <a:tc>
                  <a:txBody>
                    <a:bodyPr/>
                    <a:lstStyle/>
                    <a:p>
                      <a:pPr algn="ctr" fontAlgn="ctr"/>
                      <a:r>
                        <a:rPr lang="en-US" altLang="zh-CN" sz="1200" u="none" strike="noStrike">
                          <a:effectLst/>
                        </a:rPr>
                        <a:t>15</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dirty="0">
                          <a:effectLst/>
                        </a:rPr>
                        <a:t>贝芽</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dirty="0">
                          <a:effectLst/>
                        </a:rPr>
                        <a:t>成都医学院</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a:effectLst/>
                        </a:rPr>
                        <a:t>铜奖</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extLst>
                  <a:ext uri="{0D108BD9-81ED-4DB2-BD59-A6C34878D82A}">
                    <a16:rowId xmlns:a16="http://schemas.microsoft.com/office/drawing/2014/main" val="10015"/>
                  </a:ext>
                </a:extLst>
              </a:tr>
              <a:tr h="207131">
                <a:tc>
                  <a:txBody>
                    <a:bodyPr/>
                    <a:lstStyle/>
                    <a:p>
                      <a:pPr algn="ctr" fontAlgn="ctr"/>
                      <a:r>
                        <a:rPr lang="en-US" altLang="zh-CN" sz="1200" u="none" strike="noStrike" dirty="0">
                          <a:effectLst/>
                        </a:rPr>
                        <a:t>16</a:t>
                      </a:r>
                      <a:endParaRPr lang="en-US" altLang="zh-CN"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寿命解码</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成都医学院</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铜奖</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extLst>
                  <a:ext uri="{0D108BD9-81ED-4DB2-BD59-A6C34878D82A}">
                    <a16:rowId xmlns:a16="http://schemas.microsoft.com/office/drawing/2014/main" val="10016"/>
                  </a:ext>
                </a:extLst>
              </a:tr>
              <a:tr h="207131">
                <a:tc>
                  <a:txBody>
                    <a:bodyPr/>
                    <a:lstStyle/>
                    <a:p>
                      <a:pPr algn="ctr" fontAlgn="ctr"/>
                      <a:r>
                        <a:rPr lang="en-US" altLang="zh-CN" sz="1200" u="none" strike="noStrike">
                          <a:effectLst/>
                        </a:rPr>
                        <a:t>17</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dirty="0">
                          <a:effectLst/>
                        </a:rPr>
                        <a:t>云疾救</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dirty="0">
                          <a:effectLst/>
                        </a:rPr>
                        <a:t>成都医学院</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a:effectLst/>
                        </a:rPr>
                        <a:t>铜奖</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extLst>
                  <a:ext uri="{0D108BD9-81ED-4DB2-BD59-A6C34878D82A}">
                    <a16:rowId xmlns:a16="http://schemas.microsoft.com/office/drawing/2014/main" val="10017"/>
                  </a:ext>
                </a:extLst>
              </a:tr>
              <a:tr h="207131">
                <a:tc>
                  <a:txBody>
                    <a:bodyPr/>
                    <a:lstStyle/>
                    <a:p>
                      <a:pPr algn="ctr" fontAlgn="ctr"/>
                      <a:r>
                        <a:rPr lang="en-US" altLang="zh-CN" sz="1200" u="none" strike="noStrike" dirty="0">
                          <a:effectLst/>
                        </a:rPr>
                        <a:t>18</a:t>
                      </a:r>
                      <a:endParaRPr lang="en-US" altLang="zh-CN"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砺德公司</a:t>
                      </a:r>
                      <a:r>
                        <a:rPr lang="en-US" altLang="zh-CN" sz="1200" u="none" strike="noStrike" dirty="0">
                          <a:effectLst/>
                        </a:rPr>
                        <a:t>SDK</a:t>
                      </a:r>
                      <a:r>
                        <a:rPr lang="zh-CN" altLang="en-US" sz="1200" u="none" strike="noStrike" dirty="0">
                          <a:effectLst/>
                        </a:rPr>
                        <a:t>技术及服务项目</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四川大学锦江学院</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铜奖</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extLst>
                  <a:ext uri="{0D108BD9-81ED-4DB2-BD59-A6C34878D82A}">
                    <a16:rowId xmlns:a16="http://schemas.microsoft.com/office/drawing/2014/main" val="10018"/>
                  </a:ext>
                </a:extLst>
              </a:tr>
              <a:tr h="207131">
                <a:tc>
                  <a:txBody>
                    <a:bodyPr/>
                    <a:lstStyle/>
                    <a:p>
                      <a:pPr algn="ctr" fontAlgn="ctr"/>
                      <a:r>
                        <a:rPr lang="en-US" altLang="zh-CN" sz="1200" u="none" strike="noStrike">
                          <a:effectLst/>
                        </a:rPr>
                        <a:t>19</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dirty="0">
                          <a:effectLst/>
                        </a:rPr>
                        <a:t>小鸟智能家庭影院</a:t>
                      </a:r>
                      <a:r>
                        <a:rPr lang="en-US" altLang="zh-CN" sz="1200" u="none" strike="noStrike" dirty="0">
                          <a:effectLst/>
                        </a:rPr>
                        <a:t>K1</a:t>
                      </a:r>
                      <a:endParaRPr lang="en-US" altLang="zh-CN"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a:effectLst/>
                        </a:rPr>
                        <a:t>成都职业技术学院</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tc>
                <a:tc>
                  <a:txBody>
                    <a:bodyPr/>
                    <a:lstStyle/>
                    <a:p>
                      <a:pPr algn="ctr" fontAlgn="ctr"/>
                      <a:r>
                        <a:rPr lang="zh-CN" altLang="en-US" sz="1200" u="none" strike="noStrike" dirty="0">
                          <a:effectLst/>
                        </a:rPr>
                        <a:t>铜奖</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tc>
                <a:extLst>
                  <a:ext uri="{0D108BD9-81ED-4DB2-BD59-A6C34878D82A}">
                    <a16:rowId xmlns:a16="http://schemas.microsoft.com/office/drawing/2014/main" val="10019"/>
                  </a:ext>
                </a:extLst>
              </a:tr>
              <a:tr h="207131">
                <a:tc>
                  <a:txBody>
                    <a:bodyPr/>
                    <a:lstStyle/>
                    <a:p>
                      <a:pPr algn="ctr" fontAlgn="ctr"/>
                      <a:r>
                        <a:rPr lang="en-US" altLang="zh-CN" sz="1200" u="none" strike="noStrike" dirty="0">
                          <a:effectLst/>
                        </a:rPr>
                        <a:t>20</a:t>
                      </a:r>
                      <a:endParaRPr lang="en-US" altLang="zh-CN"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智能家居设备研发</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成都职业技术学院</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tc>
                  <a:txBody>
                    <a:bodyPr/>
                    <a:lstStyle/>
                    <a:p>
                      <a:pPr algn="ctr" fontAlgn="ctr"/>
                      <a:r>
                        <a:rPr lang="zh-CN" altLang="en-US" sz="1200" u="none" strike="noStrike" dirty="0">
                          <a:effectLst/>
                        </a:rPr>
                        <a:t>铜奖</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solidFill>
                      <a:schemeClr val="accent1">
                        <a:lumMod val="40000"/>
                        <a:lumOff val="60000"/>
                      </a:schemeClr>
                    </a:solidFill>
                  </a:tcPr>
                </a:tc>
                <a:extLst>
                  <a:ext uri="{0D108BD9-81ED-4DB2-BD59-A6C34878D82A}">
                    <a16:rowId xmlns:a16="http://schemas.microsoft.com/office/drawing/2014/main" val="10020"/>
                  </a:ext>
                </a:extLst>
              </a:tr>
            </a:tbl>
          </a:graphicData>
        </a:graphic>
      </p:graphicFrame>
      <p:sp>
        <p:nvSpPr>
          <p:cNvPr id="17" name="文本框 8"/>
          <p:cNvSpPr txBox="1"/>
          <p:nvPr/>
        </p:nvSpPr>
        <p:spPr>
          <a:xfrm>
            <a:off x="1057487" y="6019435"/>
            <a:ext cx="3629199" cy="323165"/>
          </a:xfrm>
          <a:prstGeom prst="rect">
            <a:avLst/>
          </a:prstGeom>
          <a:noFill/>
        </p:spPr>
        <p:txBody>
          <a:bodyPr wrap="none" lIns="0" tIns="0" rIns="0" bIns="0" rtlCol="0">
            <a:spAutoFit/>
          </a:bodyPr>
          <a:lstStyle/>
          <a:p>
            <a:r>
              <a:rPr lang="en-US" altLang="zh-CN" sz="2100" b="1" dirty="0">
                <a:solidFill>
                  <a:srgbClr val="FF0000"/>
                </a:solidFill>
                <a:latin typeface="微软雅黑" panose="020B0503020204020204" pitchFamily="34" charset="-122"/>
                <a:ea typeface="微软雅黑" panose="020B0503020204020204" pitchFamily="34" charset="-122"/>
              </a:rPr>
              <a:t>3</a:t>
            </a:r>
            <a:r>
              <a:rPr lang="zh-CN" altLang="en-US" sz="2100" b="1" dirty="0">
                <a:solidFill>
                  <a:srgbClr val="FF0000"/>
                </a:solidFill>
                <a:latin typeface="微软雅黑" panose="020B0503020204020204" pitchFamily="34" charset="-122"/>
                <a:ea typeface="微软雅黑" panose="020B0503020204020204" pitchFamily="34" charset="-122"/>
              </a:rPr>
              <a:t>项金奖、</a:t>
            </a:r>
            <a:r>
              <a:rPr lang="en-US" altLang="zh-CN" sz="2100" b="1" dirty="0">
                <a:solidFill>
                  <a:srgbClr val="FF0000"/>
                </a:solidFill>
                <a:latin typeface="微软雅黑" panose="020B0503020204020204" pitchFamily="34" charset="-122"/>
                <a:ea typeface="微软雅黑" panose="020B0503020204020204" pitchFamily="34" charset="-122"/>
              </a:rPr>
              <a:t>6</a:t>
            </a:r>
            <a:r>
              <a:rPr lang="zh-CN" altLang="en-US" sz="2100" b="1" dirty="0">
                <a:solidFill>
                  <a:srgbClr val="FF0000"/>
                </a:solidFill>
                <a:latin typeface="微软雅黑" panose="020B0503020204020204" pitchFamily="34" charset="-122"/>
                <a:ea typeface="微软雅黑" panose="020B0503020204020204" pitchFamily="34" charset="-122"/>
              </a:rPr>
              <a:t>项银奖、</a:t>
            </a:r>
            <a:r>
              <a:rPr lang="en-US" altLang="zh-CN" sz="2100" b="1" dirty="0">
                <a:solidFill>
                  <a:srgbClr val="FF0000"/>
                </a:solidFill>
                <a:latin typeface="微软雅黑" panose="020B0503020204020204" pitchFamily="34" charset="-122"/>
                <a:ea typeface="微软雅黑" panose="020B0503020204020204" pitchFamily="34" charset="-122"/>
              </a:rPr>
              <a:t>20</a:t>
            </a:r>
            <a:r>
              <a:rPr lang="zh-CN" altLang="en-US" sz="2100" b="1" dirty="0">
                <a:solidFill>
                  <a:srgbClr val="FF0000"/>
                </a:solidFill>
                <a:latin typeface="微软雅黑" panose="020B0503020204020204" pitchFamily="34" charset="-122"/>
                <a:ea typeface="微软雅黑" panose="020B0503020204020204" pitchFamily="34" charset="-122"/>
              </a:rPr>
              <a:t>项铜奖</a:t>
            </a:r>
          </a:p>
        </p:txBody>
      </p:sp>
    </p:spTree>
    <p:extLst>
      <p:ext uri="{BB962C8B-B14F-4D97-AF65-F5344CB8AC3E}">
        <p14:creationId xmlns:p14="http://schemas.microsoft.com/office/powerpoint/2010/main" val="11401891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一、往届大赛回顾</a:t>
            </a:r>
          </a:p>
        </p:txBody>
      </p:sp>
      <p:sp>
        <p:nvSpPr>
          <p:cNvPr id="11" name="矩形 10"/>
          <p:cNvSpPr/>
          <p:nvPr/>
        </p:nvSpPr>
        <p:spPr>
          <a:xfrm>
            <a:off x="754063" y="1599974"/>
            <a:ext cx="2156442" cy="989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cxnSp>
        <p:nvCxnSpPr>
          <p:cNvPr id="36" name="直接连接符 35"/>
          <p:cNvCxnSpPr/>
          <p:nvPr/>
        </p:nvCxnSpPr>
        <p:spPr>
          <a:xfrm>
            <a:off x="739250" y="1759051"/>
            <a:ext cx="10081120" cy="0"/>
          </a:xfrm>
          <a:prstGeom prst="line">
            <a:avLst/>
          </a:prstGeom>
          <a:ln w="25400"/>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431371" y="1170186"/>
            <a:ext cx="10849531" cy="492438"/>
          </a:xfrm>
          <a:prstGeom prst="rect">
            <a:avLst/>
          </a:prstGeom>
          <a:noFill/>
          <a:ln w="9525">
            <a:noFill/>
            <a:miter lim="800000"/>
          </a:ln>
        </p:spPr>
        <p:txBody>
          <a:bodyPr wrap="square" lIns="121917" tIns="60958" rIns="121917" bIns="60958">
            <a:spAutoFit/>
          </a:bodyPr>
          <a:lstStyle>
            <a:defPPr>
              <a:defRPr lang="zh-CN"/>
            </a:defPPr>
            <a:lvl1pPr>
              <a:defRPr sz="2400" b="1">
                <a:solidFill>
                  <a:srgbClr val="595959"/>
                </a:solidFill>
                <a:latin typeface="Arial" panose="020B0604020202020204" pitchFamily="34" charset="0"/>
                <a:ea typeface="微软雅黑" panose="020B0503020204020204" pitchFamily="34" charset="-122"/>
              </a:defRPr>
            </a:lvl1pPr>
          </a:lstStyle>
          <a:p>
            <a:r>
              <a:rPr lang="zh-CN" altLang="en-US" dirty="0">
                <a:solidFill>
                  <a:srgbClr val="C00000"/>
                </a:solidFill>
              </a:rPr>
              <a:t>四川省两所高校参加第三届大赛</a:t>
            </a:r>
            <a:r>
              <a:rPr lang="en-US" altLang="zh-CN" dirty="0">
                <a:solidFill>
                  <a:srgbClr val="C00000"/>
                </a:solidFill>
              </a:rPr>
              <a:t>“</a:t>
            </a:r>
            <a:r>
              <a:rPr lang="zh-CN" altLang="en-US" dirty="0">
                <a:solidFill>
                  <a:srgbClr val="C00000"/>
                </a:solidFill>
              </a:rPr>
              <a:t>青年红色筑梦之旅</a:t>
            </a:r>
            <a:r>
              <a:rPr lang="en-US" altLang="zh-CN" dirty="0">
                <a:solidFill>
                  <a:srgbClr val="C00000"/>
                </a:solidFill>
              </a:rPr>
              <a:t>”</a:t>
            </a:r>
            <a:r>
              <a:rPr lang="zh-CN" altLang="en-US" dirty="0">
                <a:solidFill>
                  <a:srgbClr val="C00000"/>
                </a:solidFill>
              </a:rPr>
              <a:t>实践成果展</a:t>
            </a:r>
          </a:p>
        </p:txBody>
      </p:sp>
      <p:grpSp>
        <p:nvGrpSpPr>
          <p:cNvPr id="22" name="组合 23"/>
          <p:cNvGrpSpPr/>
          <p:nvPr/>
        </p:nvGrpSpPr>
        <p:grpSpPr>
          <a:xfrm>
            <a:off x="8292254" y="2187276"/>
            <a:ext cx="3079327" cy="3622040"/>
            <a:chOff x="5661" y="2939"/>
            <a:chExt cx="3637" cy="4278"/>
          </a:xfrm>
        </p:grpSpPr>
        <p:pic>
          <p:nvPicPr>
            <p:cNvPr id="28" name="图片 27" descr="1A9A8E975D931E7033299D8EB2F_0357A1AB_3F8DB"/>
            <p:cNvPicPr>
              <a:picLocks noChangeAspect="1"/>
            </p:cNvPicPr>
            <p:nvPr/>
          </p:nvPicPr>
          <p:blipFill>
            <a:blip r:embed="rId3" cstate="print"/>
            <a:stretch>
              <a:fillRect/>
            </a:stretch>
          </p:blipFill>
          <p:spPr>
            <a:xfrm>
              <a:off x="5661" y="2939"/>
              <a:ext cx="3637" cy="2818"/>
            </a:xfrm>
            <a:prstGeom prst="rect">
              <a:avLst/>
            </a:prstGeom>
            <a:effectLst>
              <a:outerShdw blurRad="50800" dist="38100" dir="5400000" algn="t" rotWithShape="0">
                <a:prstClr val="black">
                  <a:alpha val="40000"/>
                </a:prstClr>
              </a:outerShdw>
            </a:effectLst>
          </p:spPr>
        </p:pic>
        <p:sp>
          <p:nvSpPr>
            <p:cNvPr id="29" name="矩形 28"/>
            <p:cNvSpPr/>
            <p:nvPr/>
          </p:nvSpPr>
          <p:spPr>
            <a:xfrm>
              <a:off x="5662" y="5989"/>
              <a:ext cx="3637" cy="1229"/>
            </a:xfrm>
            <a:prstGeom prst="rect">
              <a:avLst/>
            </a:prstGeom>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sym typeface="+mn-ea"/>
                </a:rPr>
                <a:t>西南科技大学</a:t>
              </a:r>
              <a:r>
                <a:rPr lang="en-US" altLang="zh-CN" sz="1900" b="1" dirty="0">
                  <a:solidFill>
                    <a:schemeClr val="bg1"/>
                  </a:solidFill>
                  <a:latin typeface="宋体" panose="02010600030101010101" pitchFamily="2" charset="-122"/>
                  <a:ea typeface="宋体" panose="02010600030101010101" pitchFamily="2" charset="-122"/>
                  <a:sym typeface="+mn-ea"/>
                </a:rPr>
                <a:t>“</a:t>
              </a:r>
              <a:r>
                <a:rPr lang="zh-CN" altLang="en-US" sz="1900" b="1" dirty="0">
                  <a:solidFill>
                    <a:schemeClr val="bg1"/>
                  </a:solidFill>
                  <a:latin typeface="+mn-ea"/>
                  <a:sym typeface="+mn-ea"/>
                </a:rPr>
                <a:t>互联网+织心乡村创客系列项目</a:t>
              </a:r>
              <a:r>
                <a:rPr lang="en-US" altLang="zh-CN" sz="1900" b="1" dirty="0">
                  <a:solidFill>
                    <a:schemeClr val="bg1"/>
                  </a:solidFill>
                  <a:latin typeface="宋体" panose="02010600030101010101" pitchFamily="2" charset="-122"/>
                  <a:ea typeface="宋体" panose="02010600030101010101" pitchFamily="2" charset="-122"/>
                  <a:sym typeface="+mn-ea"/>
                </a:rPr>
                <a:t>”</a:t>
              </a:r>
              <a:r>
                <a:rPr lang="zh-CN" altLang="en-US" sz="1900" b="1" dirty="0">
                  <a:solidFill>
                    <a:schemeClr val="bg1"/>
                  </a:solidFill>
                  <a:latin typeface="宋体" panose="02010600030101010101" pitchFamily="2" charset="-122"/>
                  <a:ea typeface="宋体" panose="02010600030101010101" pitchFamily="2" charset="-122"/>
                  <a:sym typeface="+mn-ea"/>
                </a:rPr>
                <a:t>接受刘延东副总理参观</a:t>
              </a:r>
              <a:endParaRPr lang="zh-CN" altLang="en-US" sz="1900" b="1" dirty="0">
                <a:solidFill>
                  <a:schemeClr val="bg1"/>
                </a:solidFill>
                <a:latin typeface="+mn-ea"/>
                <a:sym typeface="+mn-ea"/>
              </a:endParaRPr>
            </a:p>
          </p:txBody>
        </p:sp>
      </p:grpSp>
      <p:grpSp>
        <p:nvGrpSpPr>
          <p:cNvPr id="30" name="组合 22"/>
          <p:cNvGrpSpPr/>
          <p:nvPr/>
        </p:nvGrpSpPr>
        <p:grpSpPr>
          <a:xfrm>
            <a:off x="915247" y="2187277"/>
            <a:ext cx="3415453" cy="3622887"/>
            <a:chOff x="1081" y="2939"/>
            <a:chExt cx="4034" cy="4279"/>
          </a:xfrm>
        </p:grpSpPr>
        <p:sp>
          <p:nvSpPr>
            <p:cNvPr id="31" name="文本框 6"/>
            <p:cNvSpPr txBox="1"/>
            <p:nvPr/>
          </p:nvSpPr>
          <p:spPr>
            <a:xfrm>
              <a:off x="1452" y="5576"/>
              <a:ext cx="320" cy="387"/>
            </a:xfrm>
            <a:prstGeom prst="rect">
              <a:avLst/>
            </a:prstGeom>
            <a:noFill/>
          </p:spPr>
          <p:txBody>
            <a:bodyPr wrap="none" lIns="0" tIns="0" rIns="0" bIns="0" rtlCol="0" anchor="t">
              <a:spAutoFit/>
            </a:bodyPr>
            <a:lstStyle/>
            <a:p>
              <a:r>
                <a:rPr lang="zh-CN" altLang="en-US" sz="2100" b="1" dirty="0">
                  <a:solidFill>
                    <a:schemeClr val="accent6"/>
                  </a:solidFill>
                  <a:latin typeface="微软雅黑" panose="020B0503020204020204" pitchFamily="34" charset="-122"/>
                  <a:ea typeface="微软雅黑" panose="020B0503020204020204" pitchFamily="34" charset="-122"/>
                  <a:sym typeface="+mn-ea"/>
                </a:rPr>
                <a:t>：</a:t>
              </a:r>
              <a:endParaRPr lang="zh-CN" altLang="en-US" sz="2100" b="1" dirty="0">
                <a:solidFill>
                  <a:schemeClr val="accent6"/>
                </a:solidFill>
                <a:latin typeface="微软雅黑" panose="020B0503020204020204" pitchFamily="34" charset="-122"/>
                <a:ea typeface="微软雅黑" panose="020B0503020204020204" pitchFamily="34" charset="-122"/>
              </a:endParaRPr>
            </a:p>
          </p:txBody>
        </p:sp>
        <p:sp>
          <p:nvSpPr>
            <p:cNvPr id="32" name="矩形 31"/>
            <p:cNvSpPr/>
            <p:nvPr/>
          </p:nvSpPr>
          <p:spPr>
            <a:xfrm>
              <a:off x="1081" y="5988"/>
              <a:ext cx="4035" cy="1231"/>
            </a:xfrm>
            <a:prstGeom prst="rect">
              <a:avLst/>
            </a:prstGeom>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sym typeface="+mn-ea"/>
                </a:rPr>
                <a:t>四川职业技术学院</a:t>
              </a:r>
              <a:r>
                <a:rPr lang="en-US" altLang="zh-CN" sz="1900" b="1" dirty="0">
                  <a:solidFill>
                    <a:schemeClr val="bg1"/>
                  </a:solidFill>
                  <a:latin typeface="宋体" panose="02010600030101010101" pitchFamily="2" charset="-122"/>
                  <a:ea typeface="宋体" panose="02010600030101010101" pitchFamily="2" charset="-122"/>
                  <a:sym typeface="+mn-ea"/>
                </a:rPr>
                <a:t>“</a:t>
              </a:r>
              <a:r>
                <a:rPr lang="zh-CN" altLang="en-US" sz="1900" b="1" dirty="0">
                  <a:solidFill>
                    <a:schemeClr val="bg1"/>
                  </a:solidFill>
                  <a:latin typeface="+mn-ea"/>
                  <a:sym typeface="+mn-ea"/>
                </a:rPr>
                <a:t>柔性农场品供应链服务的应用</a:t>
              </a:r>
              <a:r>
                <a:rPr lang="en-US" altLang="zh-CN" sz="1900" b="1" dirty="0">
                  <a:solidFill>
                    <a:schemeClr val="bg1"/>
                  </a:solidFill>
                  <a:latin typeface="宋体" panose="02010600030101010101" pitchFamily="2" charset="-122"/>
                  <a:ea typeface="宋体" panose="02010600030101010101" pitchFamily="2" charset="-122"/>
                  <a:sym typeface="+mn-ea"/>
                </a:rPr>
                <a:t>”</a:t>
              </a:r>
              <a:r>
                <a:rPr lang="zh-CN" altLang="zh-CN" sz="1900" b="1" dirty="0">
                  <a:solidFill>
                    <a:schemeClr val="bg1"/>
                  </a:solidFill>
                  <a:latin typeface="+mn-ea"/>
                  <a:sym typeface="+mn-ea"/>
                </a:rPr>
                <a:t>项目团队在成果展现场</a:t>
              </a:r>
              <a:endParaRPr lang="zh-CN" altLang="en-US" sz="1900" b="1" dirty="0">
                <a:solidFill>
                  <a:schemeClr val="bg1"/>
                </a:solidFill>
                <a:latin typeface="+mn-ea"/>
                <a:sym typeface="+mn-ea"/>
              </a:endParaRPr>
            </a:p>
          </p:txBody>
        </p:sp>
        <p:pic>
          <p:nvPicPr>
            <p:cNvPr id="33" name="图片 32" descr="川职院项目参加创新创业成果展"/>
            <p:cNvPicPr>
              <a:picLocks noChangeAspect="1"/>
            </p:cNvPicPr>
            <p:nvPr/>
          </p:nvPicPr>
          <p:blipFill>
            <a:blip r:embed="rId4" cstate="print"/>
            <a:stretch>
              <a:fillRect/>
            </a:stretch>
          </p:blipFill>
          <p:spPr>
            <a:xfrm>
              <a:off x="1081" y="2939"/>
              <a:ext cx="4035" cy="2835"/>
            </a:xfrm>
            <a:prstGeom prst="rect">
              <a:avLst/>
            </a:prstGeom>
            <a:effectLst>
              <a:outerShdw blurRad="50800" dist="38100" dir="5400000" algn="t" rotWithShape="0">
                <a:prstClr val="black">
                  <a:alpha val="40000"/>
                </a:prstClr>
              </a:outerShdw>
            </a:effectLst>
          </p:spPr>
        </p:pic>
      </p:grpSp>
      <p:grpSp>
        <p:nvGrpSpPr>
          <p:cNvPr id="34" name="组合 24"/>
          <p:cNvGrpSpPr/>
          <p:nvPr/>
        </p:nvGrpSpPr>
        <p:grpSpPr>
          <a:xfrm>
            <a:off x="4657514" y="2202517"/>
            <a:ext cx="3309620" cy="3622887"/>
            <a:chOff x="9767" y="2939"/>
            <a:chExt cx="3636" cy="4279"/>
          </a:xfrm>
        </p:grpSpPr>
        <p:sp>
          <p:nvSpPr>
            <p:cNvPr id="35" name="矩形 34"/>
            <p:cNvSpPr/>
            <p:nvPr/>
          </p:nvSpPr>
          <p:spPr>
            <a:xfrm>
              <a:off x="9767" y="5990"/>
              <a:ext cx="3637" cy="1229"/>
            </a:xfrm>
            <a:prstGeom prst="rect">
              <a:avLst/>
            </a:prstGeom>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sym typeface="+mn-ea"/>
                </a:rPr>
                <a:t>刘延东副总理参加“青年红色筑梦之旅”实践成果展</a:t>
              </a:r>
            </a:p>
          </p:txBody>
        </p:sp>
        <p:pic>
          <p:nvPicPr>
            <p:cNvPr id="37" name="图片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67" y="2939"/>
              <a:ext cx="3636" cy="2817"/>
            </a:xfrm>
            <a:prstGeom prst="rect">
              <a:avLst/>
            </a:prstGeom>
            <a:effectLst>
              <a:outerShdw blurRad="50800" dist="38100" dir="5400000" algn="t" rotWithShape="0">
                <a:prstClr val="black">
                  <a:alpha val="40000"/>
                </a:prstClr>
              </a:outerShdw>
            </a:effectLst>
          </p:spPr>
        </p:pic>
      </p:grpSp>
    </p:spTree>
    <p:extLst>
      <p:ext uri="{BB962C8B-B14F-4D97-AF65-F5344CB8AC3E}">
        <p14:creationId xmlns:p14="http://schemas.microsoft.com/office/powerpoint/2010/main" val="1140189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4"/>
          <p:cNvSpPr txBox="1"/>
          <p:nvPr/>
        </p:nvSpPr>
        <p:spPr bwMode="auto">
          <a:xfrm>
            <a:off x="1443664" y="550488"/>
            <a:ext cx="8196474" cy="461665"/>
          </a:xfrm>
          <a:prstGeom prst="rect">
            <a:avLst/>
          </a:prstGeom>
          <a:noFill/>
          <a:ln w="9525">
            <a:noFill/>
            <a:miter lim="800000"/>
            <a:headEnd/>
            <a:tailEnd/>
          </a:ln>
          <a:extLst/>
        </p:spPr>
        <p:txBody>
          <a:bodyPr>
            <a:spAutoFit/>
          </a:bodyPr>
          <a:lstStyle>
            <a:defPPr>
              <a:defRPr lang="zh-CN"/>
            </a:defPPr>
            <a:lvl1pPr marL="457200" indent="-457200">
              <a:spcBef>
                <a:spcPct val="50000"/>
              </a:spcBef>
              <a:defRPr sz="2400" b="1">
                <a:solidFill>
                  <a:schemeClr val="bg1"/>
                </a:solidFill>
                <a:latin typeface="Arial" panose="020B0604020202020204" pitchFamily="34" charset="0"/>
                <a:ea typeface="微软雅黑" panose="020B0503020204020204" pitchFamily="34" charset="-122"/>
              </a:defRPr>
            </a:lvl1pPr>
          </a:lstStyle>
          <a:p>
            <a:r>
              <a:rPr lang="zh-CN" altLang="en-US" dirty="0">
                <a:sym typeface="Calibri" pitchFamily="34" charset="0"/>
              </a:rPr>
              <a:t>一、往届大赛回顾</a:t>
            </a:r>
          </a:p>
        </p:txBody>
      </p:sp>
      <p:sp>
        <p:nvSpPr>
          <p:cNvPr id="11" name="矩形 10"/>
          <p:cNvSpPr/>
          <p:nvPr/>
        </p:nvSpPr>
        <p:spPr>
          <a:xfrm>
            <a:off x="754063" y="1599974"/>
            <a:ext cx="2156442" cy="989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2" name="Picture 2"/>
          <p:cNvPicPr>
            <a:picLocks noChangeAspect="1" noChangeArrowheads="1"/>
          </p:cNvPicPr>
          <p:nvPr/>
        </p:nvPicPr>
        <p:blipFill>
          <a:blip r:embed="rId2" cstate="print"/>
          <a:srcRect/>
          <a:stretch>
            <a:fillRect/>
          </a:stretch>
        </p:blipFill>
        <p:spPr bwMode="auto">
          <a:xfrm>
            <a:off x="344245" y="344247"/>
            <a:ext cx="925158" cy="849854"/>
          </a:xfrm>
          <a:prstGeom prst="rect">
            <a:avLst/>
          </a:prstGeom>
          <a:noFill/>
          <a:ln w="9525">
            <a:noFill/>
            <a:miter lim="800000"/>
            <a:headEnd/>
            <a:tailEnd/>
          </a:ln>
          <a:effectLst/>
        </p:spPr>
      </p:pic>
      <p:sp>
        <p:nvSpPr>
          <p:cNvPr id="8" name="TextBox 16"/>
          <p:cNvSpPr txBox="1"/>
          <p:nvPr/>
        </p:nvSpPr>
        <p:spPr>
          <a:xfrm>
            <a:off x="641092" y="1105409"/>
            <a:ext cx="7900480" cy="461665"/>
          </a:xfrm>
          <a:prstGeom prst="rect">
            <a:avLst/>
          </a:prstGeom>
          <a:noFill/>
          <a:ln w="9525">
            <a:noFill/>
            <a:miter lim="800000"/>
            <a:headEnd/>
            <a:tailEnd/>
          </a:ln>
        </p:spPr>
        <p:txBody>
          <a:bodyPr wrap="square">
            <a:spAutoFit/>
          </a:bodyPr>
          <a:lstStyle>
            <a:defPPr>
              <a:defRPr lang="zh-CN"/>
            </a:defPPr>
            <a:lvl1pPr>
              <a:defRPr sz="2400" b="1">
                <a:solidFill>
                  <a:srgbClr val="595959"/>
                </a:solidFill>
                <a:latin typeface="Arial" panose="020B0604020202020204" pitchFamily="34" charset="0"/>
                <a:ea typeface="微软雅黑" panose="020B0503020204020204" pitchFamily="34" charset="-122"/>
              </a:defRPr>
            </a:lvl1pPr>
          </a:lstStyle>
          <a:p>
            <a:r>
              <a:rPr lang="zh-CN" altLang="en-US" dirty="0">
                <a:solidFill>
                  <a:srgbClr val="C00000"/>
                </a:solidFill>
                <a:effectLst>
                  <a:outerShdw blurRad="38100" dist="38100" dir="2700000" algn="tl">
                    <a:srgbClr val="000000">
                      <a:alpha val="43137"/>
                    </a:srgbClr>
                  </a:outerShdw>
                </a:effectLst>
              </a:rPr>
              <a:t>第三届四川省</a:t>
            </a:r>
            <a:r>
              <a:rPr lang="zh-CN" altLang="en-US" dirty="0">
                <a:effectLst>
                  <a:outerShdw blurRad="38100" dist="38100" dir="2700000" algn="tl">
                    <a:srgbClr val="000000">
                      <a:alpha val="43137"/>
                    </a:srgbClr>
                  </a:outerShdw>
                </a:effectLst>
              </a:rPr>
              <a:t>“互联网</a:t>
            </a:r>
            <a:r>
              <a:rPr lang="en-US" altLang="zh-CN" dirty="0">
                <a:effectLst>
                  <a:outerShdw blurRad="38100" dist="38100" dir="2700000" algn="tl">
                    <a:srgbClr val="000000">
                      <a:alpha val="43137"/>
                    </a:srgbClr>
                  </a:outerShdw>
                </a:effectLst>
              </a:rPr>
              <a:t>+</a:t>
            </a:r>
            <a:r>
              <a:rPr lang="zh-CN" altLang="en-US" dirty="0">
                <a:effectLst>
                  <a:outerShdw blurRad="38100" dist="38100" dir="2700000" algn="tl">
                    <a:srgbClr val="000000">
                      <a:alpha val="43137"/>
                    </a:srgbClr>
                  </a:outerShdw>
                </a:effectLst>
              </a:rPr>
              <a:t>” 大赛</a:t>
            </a:r>
            <a:r>
              <a:rPr lang="zh-CN" altLang="en-US" dirty="0">
                <a:solidFill>
                  <a:srgbClr val="C00000"/>
                </a:solidFill>
                <a:effectLst>
                  <a:outerShdw blurRad="38100" dist="38100" dir="2700000" algn="tl">
                    <a:srgbClr val="000000">
                      <a:alpha val="43137"/>
                    </a:srgbClr>
                  </a:outerShdw>
                </a:effectLst>
              </a:rPr>
              <a:t>省赛</a:t>
            </a:r>
            <a:r>
              <a:rPr lang="zh-CN" altLang="en-US" dirty="0">
                <a:effectLst>
                  <a:outerShdw blurRad="38100" dist="38100" dir="2700000" algn="tl">
                    <a:srgbClr val="000000">
                      <a:alpha val="43137"/>
                    </a:srgbClr>
                  </a:outerShdw>
                </a:effectLst>
              </a:rPr>
              <a:t>获奖情况</a:t>
            </a:r>
          </a:p>
        </p:txBody>
      </p:sp>
      <p:cxnSp>
        <p:nvCxnSpPr>
          <p:cNvPr id="36" name="直接连接符 35"/>
          <p:cNvCxnSpPr/>
          <p:nvPr/>
        </p:nvCxnSpPr>
        <p:spPr>
          <a:xfrm>
            <a:off x="739250" y="1759051"/>
            <a:ext cx="10081120" cy="0"/>
          </a:xfrm>
          <a:prstGeom prst="line">
            <a:avLst/>
          </a:prstGeom>
          <a:ln w="25400"/>
        </p:spPr>
        <p:style>
          <a:lnRef idx="2">
            <a:schemeClr val="accent1"/>
          </a:lnRef>
          <a:fillRef idx="0">
            <a:schemeClr val="accent1"/>
          </a:fillRef>
          <a:effectRef idx="1">
            <a:schemeClr val="accent1"/>
          </a:effectRef>
          <a:fontRef idx="minor">
            <a:schemeClr val="tx1"/>
          </a:fontRef>
        </p:style>
      </p:cxnSp>
      <p:grpSp>
        <p:nvGrpSpPr>
          <p:cNvPr id="18" name="组合 17"/>
          <p:cNvGrpSpPr/>
          <p:nvPr/>
        </p:nvGrpSpPr>
        <p:grpSpPr>
          <a:xfrm>
            <a:off x="1521623" y="1989402"/>
            <a:ext cx="3619087" cy="1311362"/>
            <a:chOff x="3820" y="3141"/>
            <a:chExt cx="4930" cy="1950"/>
          </a:xfrm>
        </p:grpSpPr>
        <p:sp>
          <p:nvSpPr>
            <p:cNvPr id="19" name="矩形 1"/>
            <p:cNvSpPr>
              <a:spLocks noChangeArrowheads="1"/>
            </p:cNvSpPr>
            <p:nvPr/>
          </p:nvSpPr>
          <p:spPr bwMode="auto">
            <a:xfrm>
              <a:off x="3963" y="4386"/>
              <a:ext cx="1190" cy="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buFont typeface="Arial" panose="020B0604020202020204" pitchFamily="34" charset="0"/>
                <a:buNone/>
              </a:pPr>
              <a:r>
                <a:rPr lang="zh-CN" altLang="en-US" b="1" dirty="0">
                  <a:latin typeface="+mn-ea"/>
                  <a:ea typeface="+mn-ea"/>
                </a:rPr>
                <a:t>金</a:t>
              </a:r>
              <a:r>
                <a:rPr lang="en-US" altLang="zh-CN" b="1" dirty="0">
                  <a:latin typeface="+mn-ea"/>
                  <a:ea typeface="+mn-ea"/>
                </a:rPr>
                <a:t>奖</a:t>
              </a:r>
            </a:p>
            <a:p>
              <a:pPr algn="ctr" eaLnBrk="0" hangingPunct="0">
                <a:buFont typeface="Arial" panose="020B0604020202020204" pitchFamily="34" charset="0"/>
                <a:buNone/>
              </a:pPr>
              <a:r>
                <a:rPr lang="en-US" altLang="zh-CN" b="1" dirty="0">
                  <a:solidFill>
                    <a:srgbClr val="FF0000"/>
                  </a:solidFill>
                  <a:latin typeface="+mn-ea"/>
                  <a:ea typeface="+mn-ea"/>
                </a:rPr>
                <a:t>40个</a:t>
              </a:r>
            </a:p>
          </p:txBody>
        </p:sp>
        <p:sp>
          <p:nvSpPr>
            <p:cNvPr id="20" name="矩形 3"/>
            <p:cNvSpPr>
              <a:spLocks noChangeArrowheads="1"/>
            </p:cNvSpPr>
            <p:nvPr/>
          </p:nvSpPr>
          <p:spPr bwMode="auto">
            <a:xfrm>
              <a:off x="5509" y="4386"/>
              <a:ext cx="1499" cy="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b="1" dirty="0">
                  <a:latin typeface="+mn-ea"/>
                  <a:ea typeface="+mn-ea"/>
                </a:rPr>
                <a:t>银奖</a:t>
              </a:r>
            </a:p>
            <a:p>
              <a:pPr algn="ctr" eaLnBrk="0" hangingPunct="0"/>
              <a:r>
                <a:rPr lang="en-US" altLang="zh-CN" b="1" dirty="0">
                  <a:solidFill>
                    <a:srgbClr val="FF0000"/>
                  </a:solidFill>
                  <a:latin typeface="+mn-ea"/>
                  <a:ea typeface="+mn-ea"/>
                </a:rPr>
                <a:t>81个</a:t>
              </a:r>
            </a:p>
          </p:txBody>
        </p:sp>
        <p:sp>
          <p:nvSpPr>
            <p:cNvPr id="21" name="矩形 4"/>
            <p:cNvSpPr>
              <a:spLocks noChangeArrowheads="1"/>
            </p:cNvSpPr>
            <p:nvPr/>
          </p:nvSpPr>
          <p:spPr bwMode="auto">
            <a:xfrm>
              <a:off x="7381" y="4386"/>
              <a:ext cx="1263" cy="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buFont typeface="Arial" panose="020B0604020202020204" pitchFamily="34" charset="0"/>
                <a:buNone/>
              </a:pPr>
              <a:r>
                <a:rPr lang="zh-CN" altLang="en-US" b="1" dirty="0">
                  <a:latin typeface="+mn-ea"/>
                  <a:ea typeface="+mn-ea"/>
                </a:rPr>
                <a:t>铜奖</a:t>
              </a:r>
              <a:endParaRPr lang="en-US" altLang="zh-CN" b="1" dirty="0">
                <a:latin typeface="+mn-ea"/>
                <a:ea typeface="+mn-ea"/>
              </a:endParaRPr>
            </a:p>
            <a:p>
              <a:pPr algn="ctr" eaLnBrk="0" hangingPunct="0">
                <a:buFont typeface="Arial" panose="020B0604020202020204" pitchFamily="34" charset="0"/>
                <a:buNone/>
              </a:pPr>
              <a:r>
                <a:rPr lang="en-US" altLang="zh-CN" b="1" dirty="0">
                  <a:solidFill>
                    <a:srgbClr val="FF0000"/>
                  </a:solidFill>
                  <a:latin typeface="+mn-ea"/>
                  <a:ea typeface="+mn-ea"/>
                </a:rPr>
                <a:t>279个</a:t>
              </a:r>
            </a:p>
          </p:txBody>
        </p:sp>
        <p:grpSp>
          <p:nvGrpSpPr>
            <p:cNvPr id="22" name="组合 51"/>
            <p:cNvGrpSpPr/>
            <p:nvPr/>
          </p:nvGrpSpPr>
          <p:grpSpPr>
            <a:xfrm>
              <a:off x="3820" y="3141"/>
              <a:ext cx="4930" cy="1246"/>
              <a:chOff x="362198" y="3412655"/>
              <a:chExt cx="3291832" cy="1289782"/>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0021" y="3437864"/>
                <a:ext cx="984921" cy="1197724"/>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198" y="3412655"/>
                <a:ext cx="984921" cy="1197724"/>
              </a:xfrm>
              <a:prstGeom prst="rect">
                <a:avLst/>
              </a:prstGeom>
            </p:spPr>
          </p:pic>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69109" y="3504714"/>
                <a:ext cx="984921" cy="1197723"/>
              </a:xfrm>
              <a:prstGeom prst="rect">
                <a:avLst/>
              </a:prstGeom>
            </p:spPr>
          </p:pic>
        </p:grpSp>
      </p:grpSp>
      <p:graphicFrame>
        <p:nvGraphicFramePr>
          <p:cNvPr id="26" name="表格 25"/>
          <p:cNvGraphicFramePr/>
          <p:nvPr/>
        </p:nvGraphicFramePr>
        <p:xfrm>
          <a:off x="6217920" y="2510983"/>
          <a:ext cx="4929293" cy="3671147"/>
        </p:xfrm>
        <a:graphic>
          <a:graphicData uri="http://schemas.openxmlformats.org/drawingml/2006/table">
            <a:tbl>
              <a:tblPr firstRow="1" bandRow="1">
                <a:tableStyleId>{5C22544A-7EE6-4342-B048-85BDC9FD1C3A}</a:tableStyleId>
              </a:tblPr>
              <a:tblGrid>
                <a:gridCol w="2208953">
                  <a:extLst>
                    <a:ext uri="{9D8B030D-6E8A-4147-A177-3AD203B41FA5}">
                      <a16:colId xmlns:a16="http://schemas.microsoft.com/office/drawing/2014/main" val="20000"/>
                    </a:ext>
                  </a:extLst>
                </a:gridCol>
                <a:gridCol w="2720340">
                  <a:extLst>
                    <a:ext uri="{9D8B030D-6E8A-4147-A177-3AD203B41FA5}">
                      <a16:colId xmlns:a16="http://schemas.microsoft.com/office/drawing/2014/main" val="20001"/>
                    </a:ext>
                  </a:extLst>
                </a:gridCol>
              </a:tblGrid>
              <a:tr h="365760">
                <a:tc>
                  <a:txBody>
                    <a:bodyPr/>
                    <a:lstStyle/>
                    <a:p>
                      <a:pPr algn="ctr">
                        <a:buNone/>
                      </a:pPr>
                      <a:r>
                        <a:rPr lang="zh-CN" altLang="en-US" sz="1600" b="1" dirty="0">
                          <a:solidFill>
                            <a:schemeClr val="dk1"/>
                          </a:solidFill>
                        </a:rPr>
                        <a:t>四川大学</a:t>
                      </a:r>
                    </a:p>
                  </a:txBody>
                  <a:tcPr marL="121920" marR="121920" marT="60960" marB="60960">
                    <a:solidFill>
                      <a:schemeClr val="accent1">
                        <a:lumMod val="20000"/>
                        <a:lumOff val="80000"/>
                      </a:schemeClr>
                    </a:solidFill>
                  </a:tcPr>
                </a:tc>
                <a:tc>
                  <a:txBody>
                    <a:bodyPr/>
                    <a:lstStyle/>
                    <a:p>
                      <a:pPr algn="ctr">
                        <a:buNone/>
                      </a:pPr>
                      <a:r>
                        <a:rPr lang="zh-CN" altLang="en-US" sz="1600" b="1">
                          <a:solidFill>
                            <a:schemeClr val="dk1"/>
                          </a:solidFill>
                        </a:rPr>
                        <a:t>成都学院</a:t>
                      </a:r>
                    </a:p>
                  </a:txBody>
                  <a:tcPr marL="121920" marR="121920" marT="60960" marB="60960">
                    <a:solidFill>
                      <a:schemeClr val="accent1">
                        <a:lumMod val="20000"/>
                        <a:lumOff val="80000"/>
                      </a:schemeClr>
                    </a:solidFill>
                  </a:tcPr>
                </a:tc>
                <a:extLst>
                  <a:ext uri="{0D108BD9-81ED-4DB2-BD59-A6C34878D82A}">
                    <a16:rowId xmlns:a16="http://schemas.microsoft.com/office/drawing/2014/main" val="10000"/>
                  </a:ext>
                </a:extLst>
              </a:tr>
              <a:tr h="373380">
                <a:tc>
                  <a:txBody>
                    <a:bodyPr/>
                    <a:lstStyle/>
                    <a:p>
                      <a:pPr algn="ctr">
                        <a:buNone/>
                      </a:pPr>
                      <a:r>
                        <a:rPr lang="zh-CN" altLang="en-US" sz="1600" b="1" dirty="0"/>
                        <a:t>西南石油大学</a:t>
                      </a:r>
                    </a:p>
                  </a:txBody>
                  <a:tcPr marL="121920" marR="121920" marT="60960" marB="60960"/>
                </a:tc>
                <a:tc>
                  <a:txBody>
                    <a:bodyPr/>
                    <a:lstStyle/>
                    <a:p>
                      <a:pPr algn="ctr">
                        <a:buNone/>
                      </a:pPr>
                      <a:r>
                        <a:rPr lang="zh-CN" altLang="en-US" sz="1600" b="1"/>
                        <a:t>西南交通大学</a:t>
                      </a:r>
                    </a:p>
                  </a:txBody>
                  <a:tcPr marL="121920" marR="121920" marT="60960" marB="60960"/>
                </a:tc>
                <a:extLst>
                  <a:ext uri="{0D108BD9-81ED-4DB2-BD59-A6C34878D82A}">
                    <a16:rowId xmlns:a16="http://schemas.microsoft.com/office/drawing/2014/main" val="10001"/>
                  </a:ext>
                </a:extLst>
              </a:tr>
              <a:tr h="365760">
                <a:tc>
                  <a:txBody>
                    <a:bodyPr/>
                    <a:lstStyle/>
                    <a:p>
                      <a:pPr algn="ctr">
                        <a:buNone/>
                      </a:pPr>
                      <a:r>
                        <a:rPr lang="zh-CN" altLang="en-US" sz="1600" b="1" dirty="0"/>
                        <a:t>成都信息工程大学</a:t>
                      </a:r>
                    </a:p>
                  </a:txBody>
                  <a:tcPr marL="121920" marR="121920" marT="60960" marB="60960"/>
                </a:tc>
                <a:tc>
                  <a:txBody>
                    <a:bodyPr/>
                    <a:lstStyle/>
                    <a:p>
                      <a:pPr algn="ctr">
                        <a:buNone/>
                      </a:pPr>
                      <a:r>
                        <a:rPr lang="zh-CN" altLang="en-US" sz="1600" b="1" dirty="0"/>
                        <a:t>电子科技大学</a:t>
                      </a:r>
                    </a:p>
                  </a:txBody>
                  <a:tcPr marL="121920" marR="121920" marT="60960" marB="60960"/>
                </a:tc>
                <a:extLst>
                  <a:ext uri="{0D108BD9-81ED-4DB2-BD59-A6C34878D82A}">
                    <a16:rowId xmlns:a16="http://schemas.microsoft.com/office/drawing/2014/main" val="10002"/>
                  </a:ext>
                </a:extLst>
              </a:tr>
              <a:tr h="365760">
                <a:tc>
                  <a:txBody>
                    <a:bodyPr/>
                    <a:lstStyle/>
                    <a:p>
                      <a:pPr algn="ctr">
                        <a:buNone/>
                      </a:pPr>
                      <a:r>
                        <a:rPr lang="zh-CN" altLang="en-US" sz="1600" b="1"/>
                        <a:t>成都理工大学</a:t>
                      </a:r>
                    </a:p>
                  </a:txBody>
                  <a:tcPr marL="121920" marR="121920" marT="60960" marB="60960"/>
                </a:tc>
                <a:tc>
                  <a:txBody>
                    <a:bodyPr/>
                    <a:lstStyle/>
                    <a:p>
                      <a:pPr algn="ctr">
                        <a:buNone/>
                      </a:pPr>
                      <a:r>
                        <a:rPr lang="zh-CN" altLang="en-US" sz="1600" b="1" dirty="0"/>
                        <a:t>四川大学锦城学院</a:t>
                      </a:r>
                    </a:p>
                  </a:txBody>
                  <a:tcPr marL="121920" marR="121920" marT="60960" marB="60960"/>
                </a:tc>
                <a:extLst>
                  <a:ext uri="{0D108BD9-81ED-4DB2-BD59-A6C34878D82A}">
                    <a16:rowId xmlns:a16="http://schemas.microsoft.com/office/drawing/2014/main" val="10003"/>
                  </a:ext>
                </a:extLst>
              </a:tr>
              <a:tr h="365760">
                <a:tc>
                  <a:txBody>
                    <a:bodyPr/>
                    <a:lstStyle/>
                    <a:p>
                      <a:pPr algn="ctr">
                        <a:buNone/>
                      </a:pPr>
                      <a:r>
                        <a:rPr lang="zh-CN" altLang="en-US" sz="1600" b="1"/>
                        <a:t>攀枝花学院</a:t>
                      </a:r>
                    </a:p>
                  </a:txBody>
                  <a:tcPr marL="121920" marR="121920" marT="60960" marB="60960"/>
                </a:tc>
                <a:tc>
                  <a:txBody>
                    <a:bodyPr/>
                    <a:lstStyle/>
                    <a:p>
                      <a:pPr algn="ctr">
                        <a:buNone/>
                      </a:pPr>
                      <a:r>
                        <a:rPr lang="zh-CN" altLang="en-US" sz="1600" b="1" dirty="0"/>
                        <a:t>成都职业技术学院</a:t>
                      </a:r>
                    </a:p>
                  </a:txBody>
                  <a:tcPr marL="121920" marR="121920" marT="60960" marB="60960"/>
                </a:tc>
                <a:extLst>
                  <a:ext uri="{0D108BD9-81ED-4DB2-BD59-A6C34878D82A}">
                    <a16:rowId xmlns:a16="http://schemas.microsoft.com/office/drawing/2014/main" val="10004"/>
                  </a:ext>
                </a:extLst>
              </a:tr>
              <a:tr h="365760">
                <a:tc>
                  <a:txBody>
                    <a:bodyPr/>
                    <a:lstStyle/>
                    <a:p>
                      <a:pPr algn="ctr">
                        <a:buNone/>
                      </a:pPr>
                      <a:r>
                        <a:rPr lang="zh-CN" altLang="en-US" sz="1600" b="1"/>
                        <a:t>西南科技大学</a:t>
                      </a:r>
                    </a:p>
                  </a:txBody>
                  <a:tcPr marL="121920" marR="121920" marT="60960" marB="60960"/>
                </a:tc>
                <a:tc>
                  <a:txBody>
                    <a:bodyPr/>
                    <a:lstStyle/>
                    <a:p>
                      <a:pPr algn="ctr">
                        <a:buNone/>
                      </a:pPr>
                      <a:r>
                        <a:rPr lang="zh-CN" altLang="en-US" sz="1600" b="1" dirty="0"/>
                        <a:t>成都医学院</a:t>
                      </a:r>
                    </a:p>
                  </a:txBody>
                  <a:tcPr marL="121920" marR="121920" marT="60960" marB="60960"/>
                </a:tc>
                <a:extLst>
                  <a:ext uri="{0D108BD9-81ED-4DB2-BD59-A6C34878D82A}">
                    <a16:rowId xmlns:a16="http://schemas.microsoft.com/office/drawing/2014/main" val="10005"/>
                  </a:ext>
                </a:extLst>
              </a:tr>
              <a:tr h="365760">
                <a:tc>
                  <a:txBody>
                    <a:bodyPr/>
                    <a:lstStyle/>
                    <a:p>
                      <a:pPr algn="ctr">
                        <a:buNone/>
                      </a:pPr>
                      <a:r>
                        <a:rPr lang="zh-CN" altLang="en-US" sz="1600" b="1"/>
                        <a:t>成都东软学院</a:t>
                      </a:r>
                    </a:p>
                  </a:txBody>
                  <a:tcPr marL="121920" marR="121920" marT="60960" marB="60960"/>
                </a:tc>
                <a:tc>
                  <a:txBody>
                    <a:bodyPr/>
                    <a:lstStyle/>
                    <a:p>
                      <a:pPr algn="ctr">
                        <a:buNone/>
                      </a:pPr>
                      <a:r>
                        <a:rPr lang="zh-CN" altLang="en-US" sz="1600" b="1" dirty="0"/>
                        <a:t>四川大学锦江学院</a:t>
                      </a:r>
                    </a:p>
                  </a:txBody>
                  <a:tcPr marL="121920" marR="121920" marT="60960" marB="60960"/>
                </a:tc>
                <a:extLst>
                  <a:ext uri="{0D108BD9-81ED-4DB2-BD59-A6C34878D82A}">
                    <a16:rowId xmlns:a16="http://schemas.microsoft.com/office/drawing/2014/main" val="10006"/>
                  </a:ext>
                </a:extLst>
              </a:tr>
              <a:tr h="365760">
                <a:tc>
                  <a:txBody>
                    <a:bodyPr/>
                    <a:lstStyle/>
                    <a:p>
                      <a:pPr algn="ctr">
                        <a:buNone/>
                      </a:pPr>
                      <a:r>
                        <a:rPr lang="zh-CN" altLang="en-US" sz="1600" b="1"/>
                        <a:t>西华大学</a:t>
                      </a:r>
                    </a:p>
                  </a:txBody>
                  <a:tcPr marL="121920" marR="121920" marT="60960" marB="60960"/>
                </a:tc>
                <a:tc>
                  <a:txBody>
                    <a:bodyPr/>
                    <a:lstStyle/>
                    <a:p>
                      <a:pPr algn="ctr">
                        <a:buNone/>
                      </a:pPr>
                      <a:r>
                        <a:rPr lang="zh-CN" altLang="en-US" sz="1600" b="1" dirty="0"/>
                        <a:t>四川信息职业技术学院</a:t>
                      </a:r>
                    </a:p>
                  </a:txBody>
                  <a:tcPr marL="121920" marR="121920" marT="60960" marB="60960"/>
                </a:tc>
                <a:extLst>
                  <a:ext uri="{0D108BD9-81ED-4DB2-BD59-A6C34878D82A}">
                    <a16:rowId xmlns:a16="http://schemas.microsoft.com/office/drawing/2014/main" val="10007"/>
                  </a:ext>
                </a:extLst>
              </a:tr>
              <a:tr h="365760">
                <a:tc>
                  <a:txBody>
                    <a:bodyPr/>
                    <a:lstStyle/>
                    <a:p>
                      <a:pPr algn="ctr">
                        <a:buNone/>
                      </a:pPr>
                      <a:r>
                        <a:rPr lang="zh-CN" altLang="en-US" sz="1600" b="1"/>
                        <a:t>西昌学院</a:t>
                      </a:r>
                    </a:p>
                  </a:txBody>
                  <a:tcPr marL="121920" marR="121920" marT="60960" marB="60960"/>
                </a:tc>
                <a:tc>
                  <a:txBody>
                    <a:bodyPr/>
                    <a:lstStyle/>
                    <a:p>
                      <a:pPr algn="ctr">
                        <a:buNone/>
                      </a:pPr>
                      <a:r>
                        <a:rPr lang="zh-CN" altLang="en-US" sz="1600" b="1" dirty="0"/>
                        <a:t>西南财经大学</a:t>
                      </a:r>
                    </a:p>
                  </a:txBody>
                  <a:tcPr marL="121920" marR="121920" marT="60960" marB="60960"/>
                </a:tc>
                <a:extLst>
                  <a:ext uri="{0D108BD9-81ED-4DB2-BD59-A6C34878D82A}">
                    <a16:rowId xmlns:a16="http://schemas.microsoft.com/office/drawing/2014/main" val="10008"/>
                  </a:ext>
                </a:extLst>
              </a:tr>
              <a:tr h="371687">
                <a:tc>
                  <a:txBody>
                    <a:bodyPr/>
                    <a:lstStyle/>
                    <a:p>
                      <a:pPr algn="ctr">
                        <a:buNone/>
                      </a:pPr>
                      <a:r>
                        <a:rPr lang="zh-CN" altLang="en-US" sz="1600" b="1"/>
                        <a:t>四川工商学院</a:t>
                      </a:r>
                    </a:p>
                  </a:txBody>
                  <a:tcPr marL="121920" marR="121920" marT="60960" marB="60960"/>
                </a:tc>
                <a:tc>
                  <a:txBody>
                    <a:bodyPr/>
                    <a:lstStyle/>
                    <a:p>
                      <a:pPr algn="ctr">
                        <a:buNone/>
                      </a:pPr>
                      <a:r>
                        <a:rPr lang="zh-CN" altLang="en-US" sz="1600" b="1" dirty="0"/>
                        <a:t>成都工业学院</a:t>
                      </a:r>
                    </a:p>
                  </a:txBody>
                  <a:tcPr marL="121920" marR="121920" marT="60960" marB="60960"/>
                </a:tc>
                <a:extLst>
                  <a:ext uri="{0D108BD9-81ED-4DB2-BD59-A6C34878D82A}">
                    <a16:rowId xmlns:a16="http://schemas.microsoft.com/office/drawing/2014/main" val="10009"/>
                  </a:ext>
                </a:extLst>
              </a:tr>
            </a:tbl>
          </a:graphicData>
        </a:graphic>
      </p:graphicFrame>
      <p:sp>
        <p:nvSpPr>
          <p:cNvPr id="27" name="文本框 7"/>
          <p:cNvSpPr txBox="1"/>
          <p:nvPr/>
        </p:nvSpPr>
        <p:spPr>
          <a:xfrm>
            <a:off x="6478348" y="1991048"/>
            <a:ext cx="4308873" cy="369332"/>
          </a:xfrm>
          <a:prstGeom prst="rect">
            <a:avLst/>
          </a:prstGeom>
          <a:noFill/>
        </p:spPr>
        <p:txBody>
          <a:bodyPr wrap="none" lIns="0" tIns="0" rIns="0" bIns="0" rtlCol="0">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第三届大赛优秀组织奖高校名单</a:t>
            </a:r>
          </a:p>
        </p:txBody>
      </p:sp>
      <p:pic>
        <p:nvPicPr>
          <p:cNvPr id="28" name="图片 27" descr="2"/>
          <p:cNvPicPr>
            <a:picLocks noChangeAspect="1"/>
          </p:cNvPicPr>
          <p:nvPr/>
        </p:nvPicPr>
        <p:blipFill>
          <a:blip r:embed="rId6" cstate="print"/>
          <a:stretch>
            <a:fillRect/>
          </a:stretch>
        </p:blipFill>
        <p:spPr>
          <a:xfrm>
            <a:off x="1405055" y="3583003"/>
            <a:ext cx="3925228" cy="2037219"/>
          </a:xfrm>
          <a:prstGeom prst="rect">
            <a:avLst/>
          </a:prstGeom>
        </p:spPr>
      </p:pic>
      <p:sp>
        <p:nvSpPr>
          <p:cNvPr id="30" name="矩形 4"/>
          <p:cNvSpPr>
            <a:spLocks noChangeArrowheads="1"/>
          </p:cNvSpPr>
          <p:nvPr/>
        </p:nvSpPr>
        <p:spPr bwMode="auto">
          <a:xfrm>
            <a:off x="1293543" y="5658341"/>
            <a:ext cx="42374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buFont typeface="Arial" panose="020B0604020202020204" pitchFamily="34" charset="0"/>
              <a:buNone/>
            </a:pPr>
            <a:r>
              <a:rPr lang="en-US" altLang="zh-CN" sz="1600" b="1" dirty="0">
                <a:solidFill>
                  <a:srgbClr val="C00000"/>
                </a:solidFill>
                <a:latin typeface="微软雅黑" panose="020B0503020204020204" pitchFamily="34" charset="-122"/>
                <a:ea typeface="微软雅黑" panose="020B0503020204020204" pitchFamily="34" charset="-122"/>
              </a:rPr>
              <a:t>2017</a:t>
            </a:r>
            <a:r>
              <a:rPr lang="zh-CN" altLang="en-US" sz="1600" b="1" dirty="0">
                <a:solidFill>
                  <a:srgbClr val="C00000"/>
                </a:solidFill>
                <a:latin typeface="微软雅黑" panose="020B0503020204020204" pitchFamily="34" charset="-122"/>
                <a:ea typeface="微软雅黑" panose="020B0503020204020204" pitchFamily="34" charset="-122"/>
              </a:rPr>
              <a:t>年</a:t>
            </a:r>
            <a:r>
              <a:rPr lang="en-US" altLang="zh-CN" sz="1600" b="1" dirty="0">
                <a:solidFill>
                  <a:srgbClr val="C00000"/>
                </a:solidFill>
                <a:latin typeface="微软雅黑" panose="020B0503020204020204" pitchFamily="34" charset="-122"/>
                <a:ea typeface="微软雅黑" panose="020B0503020204020204" pitchFamily="34" charset="-122"/>
              </a:rPr>
              <a:t>10</a:t>
            </a:r>
            <a:r>
              <a:rPr lang="zh-CN" altLang="en-US" sz="1600" b="1" dirty="0">
                <a:solidFill>
                  <a:srgbClr val="C00000"/>
                </a:solidFill>
                <a:latin typeface="微软雅黑" panose="020B0503020204020204" pitchFamily="34" charset="-122"/>
                <a:ea typeface="微软雅黑" panose="020B0503020204020204" pitchFamily="34" charset="-122"/>
              </a:rPr>
              <a:t>月</a:t>
            </a:r>
            <a:r>
              <a:rPr lang="en-US" altLang="zh-CN" sz="1600" b="1" dirty="0">
                <a:solidFill>
                  <a:srgbClr val="C00000"/>
                </a:solidFill>
                <a:latin typeface="微软雅黑" panose="020B0503020204020204" pitchFamily="34" charset="-122"/>
                <a:ea typeface="微软雅黑" panose="020B0503020204020204" pitchFamily="34" charset="-122"/>
              </a:rPr>
              <a:t>13</a:t>
            </a:r>
            <a:r>
              <a:rPr lang="zh-CN" altLang="en-US" sz="1600" b="1" dirty="0">
                <a:solidFill>
                  <a:srgbClr val="C00000"/>
                </a:solidFill>
                <a:latin typeface="微软雅黑" panose="020B0503020204020204" pitchFamily="34" charset="-122"/>
                <a:ea typeface="微软雅黑" panose="020B0503020204020204" pitchFamily="34" charset="-122"/>
              </a:rPr>
              <a:t>日，第三届大赛表彰会在成都市新都区 “蜂云谷创新创业中心” 隆重举行</a:t>
            </a:r>
            <a:endParaRPr lang="en-US" altLang="zh-CN" sz="1600" b="1" dirty="0">
              <a:solidFill>
                <a:srgbClr val="C00000"/>
              </a:solidFill>
              <a:latin typeface="+mn-ea"/>
              <a:ea typeface="+mn-ea"/>
            </a:endParaRPr>
          </a:p>
        </p:txBody>
      </p:sp>
    </p:spTree>
    <p:extLst>
      <p:ext uri="{BB962C8B-B14F-4D97-AF65-F5344CB8AC3E}">
        <p14:creationId xmlns:p14="http://schemas.microsoft.com/office/powerpoint/2010/main" val="1140189193"/>
      </p:ext>
    </p:extLst>
  </p:cSld>
  <p:clrMapOvr>
    <a:masterClrMapping/>
  </p:clrMapOvr>
</p:sld>
</file>

<file path=ppt/theme/theme1.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8938</TotalTime>
  <Words>3392</Words>
  <Application>Microsoft Office PowerPoint</Application>
  <PresentationFormat>宽屏</PresentationFormat>
  <Paragraphs>495</Paragraphs>
  <Slides>40</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40</vt:i4>
      </vt:variant>
    </vt:vector>
  </HeadingPairs>
  <TitlesOfParts>
    <vt:vector size="55" baseType="lpstr">
      <vt:lpstr>FUANME+Î¢ÈíÑÅºÚ</vt:lpstr>
      <vt:lpstr>FUVIPA+Î¢ÈíÑÅºÚ</vt:lpstr>
      <vt:lpstr>NWLCTC+Î¢ÈíÑÅºÚ,Bold</vt:lpstr>
      <vt:lpstr>UOATAN+Î¢ÈíÑÅºÚ,Bold</vt:lpstr>
      <vt:lpstr>黑体</vt:lpstr>
      <vt:lpstr>楷体</vt:lpstr>
      <vt:lpstr>宋体</vt:lpstr>
      <vt:lpstr>微软雅黑</vt:lpstr>
      <vt:lpstr>Arial</vt:lpstr>
      <vt:lpstr>Calibri</vt:lpstr>
      <vt:lpstr>Calibri Light</vt:lpstr>
      <vt:lpstr>Copperplate Gothic Bold</vt:lpstr>
      <vt:lpstr>Times New Roman</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13882048441@qq.com</cp:lastModifiedBy>
  <cp:revision>1078</cp:revision>
  <dcterms:created xsi:type="dcterms:W3CDTF">2014-09-29T02:38:05Z</dcterms:created>
  <dcterms:modified xsi:type="dcterms:W3CDTF">2018-04-19T15:52:50Z</dcterms:modified>
</cp:coreProperties>
</file>